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63" r:id="rId2"/>
    <p:sldId id="265" r:id="rId3"/>
    <p:sldId id="268" r:id="rId4"/>
    <p:sldId id="269" r:id="rId5"/>
    <p:sldId id="270" r:id="rId6"/>
    <p:sldId id="271" r:id="rId7"/>
    <p:sldId id="272" r:id="rId8"/>
    <p:sldId id="273" r:id="rId9"/>
    <p:sldId id="274" r:id="rId10"/>
    <p:sldId id="305" r:id="rId11"/>
    <p:sldId id="278" r:id="rId12"/>
    <p:sldId id="302" r:id="rId13"/>
    <p:sldId id="303" r:id="rId14"/>
    <p:sldId id="276" r:id="rId15"/>
    <p:sldId id="277" r:id="rId16"/>
    <p:sldId id="279" r:id="rId17"/>
    <p:sldId id="280" r:id="rId18"/>
    <p:sldId id="284" r:id="rId19"/>
    <p:sldId id="285" r:id="rId20"/>
    <p:sldId id="286" r:id="rId21"/>
    <p:sldId id="291" r:id="rId22"/>
    <p:sldId id="281" r:id="rId23"/>
    <p:sldId id="282" r:id="rId24"/>
    <p:sldId id="283" r:id="rId25"/>
    <p:sldId id="287" r:id="rId26"/>
    <p:sldId id="288" r:id="rId27"/>
    <p:sldId id="306" r:id="rId28"/>
    <p:sldId id="289" r:id="rId29"/>
    <p:sldId id="304" r:id="rId30"/>
    <p:sldId id="290" r:id="rId31"/>
    <p:sldId id="292" r:id="rId32"/>
    <p:sldId id="293" r:id="rId33"/>
    <p:sldId id="294" r:id="rId34"/>
    <p:sldId id="295" r:id="rId35"/>
    <p:sldId id="296" r:id="rId36"/>
    <p:sldId id="297" r:id="rId37"/>
    <p:sldId id="298" r:id="rId38"/>
    <p:sldId id="299" r:id="rId39"/>
    <p:sldId id="300" r:id="rId40"/>
    <p:sldId id="301" r:id="rId41"/>
  </p:sldIdLst>
  <p:sldSz cx="9144000" cy="6858000" type="screen4x3"/>
  <p:notesSz cx="6797675" cy="9926638"/>
  <p:custShowLst>
    <p:custShow name="Custom Show 2"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p:cViewPr varScale="1">
        <p:scale>
          <a:sx n="144" d="100"/>
          <a:sy n="144" d="100"/>
        </p:scale>
        <p:origin x="138" y="480"/>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168" y="-91"/>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7AD4B5F-CCFF-4B94-8DCA-F8BC3C877791}" type="datetimeFigureOut">
              <a:rPr lang="en-AU" smtClean="0"/>
              <a:t>19/01/2024</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B308ABE-D279-4A35-BFF3-591139711DED}" type="slidenum">
              <a:rPr lang="en-AU" smtClean="0"/>
              <a:t>‹#›</a:t>
            </a:fld>
            <a:endParaRPr lang="en-AU"/>
          </a:p>
        </p:txBody>
      </p:sp>
    </p:spTree>
    <p:extLst>
      <p:ext uri="{BB962C8B-B14F-4D97-AF65-F5344CB8AC3E}">
        <p14:creationId xmlns:p14="http://schemas.microsoft.com/office/powerpoint/2010/main" val="1193490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A96065B-3697-4172-A8C3-B11910046CAE}" type="datetimeFigureOut">
              <a:rPr lang="en-AU" smtClean="0"/>
              <a:t>19/01/2024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9F145B0-7BDD-47BF-9980-3A3631E4CAE0}" type="slidenum">
              <a:rPr lang="en-AU" smtClean="0"/>
              <a:t>‹#›</a:t>
            </a:fld>
            <a:endParaRPr lang="en-AU"/>
          </a:p>
        </p:txBody>
      </p:sp>
    </p:spTree>
    <p:extLst>
      <p:ext uri="{BB962C8B-B14F-4D97-AF65-F5344CB8AC3E}">
        <p14:creationId xmlns:p14="http://schemas.microsoft.com/office/powerpoint/2010/main" val="366347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F145B0-7BDD-47BF-9980-3A3631E4CAE0}" type="slidenum">
              <a:rPr lang="en-AU" smtClean="0"/>
              <a:t>1</a:t>
            </a:fld>
            <a:endParaRPr lang="en-AU"/>
          </a:p>
        </p:txBody>
      </p:sp>
    </p:spTree>
    <p:extLst>
      <p:ext uri="{BB962C8B-B14F-4D97-AF65-F5344CB8AC3E}">
        <p14:creationId xmlns:p14="http://schemas.microsoft.com/office/powerpoint/2010/main" val="104365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F145B0-7BDD-47BF-9980-3A3631E4CAE0}" type="slidenum">
              <a:rPr lang="en-AU" smtClean="0"/>
              <a:t>2</a:t>
            </a:fld>
            <a:endParaRPr lang="en-AU"/>
          </a:p>
        </p:txBody>
      </p:sp>
    </p:spTree>
    <p:extLst>
      <p:ext uri="{BB962C8B-B14F-4D97-AF65-F5344CB8AC3E}">
        <p14:creationId xmlns:p14="http://schemas.microsoft.com/office/powerpoint/2010/main" val="1793530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130425"/>
            <a:ext cx="6694512" cy="147002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2051720" y="3886200"/>
            <a:ext cx="612068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4" name="Date Placeholder 3"/>
          <p:cNvSpPr>
            <a:spLocks noGrp="1"/>
          </p:cNvSpPr>
          <p:nvPr>
            <p:ph type="dt" sz="half" idx="10"/>
          </p:nvPr>
        </p:nvSpPr>
        <p:spPr>
          <a:xfrm>
            <a:off x="1187624" y="6356350"/>
            <a:ext cx="1403176" cy="365125"/>
          </a:xfrm>
        </p:spPr>
        <p:txBody>
          <a:bodyPr/>
          <a:lstStyle/>
          <a:p>
            <a:endParaRPr lang="en-AU"/>
          </a:p>
        </p:txBody>
      </p:sp>
      <p:sp>
        <p:nvSpPr>
          <p:cNvPr id="5" name="Footer Placeholder 4"/>
          <p:cNvSpPr>
            <a:spLocks noGrp="1"/>
          </p:cNvSpPr>
          <p:nvPr>
            <p:ph type="ftr" sz="quarter" idx="11"/>
          </p:nvPr>
        </p:nvSpPr>
        <p:spPr/>
        <p:txBody>
          <a:bodyPr/>
          <a:lstStyle/>
          <a:p>
            <a:r>
              <a:rPr lang="en-AU"/>
              <a:t>Geraldton Airport Induction (2017) - Landside Module</a:t>
            </a:r>
          </a:p>
        </p:txBody>
      </p:sp>
      <p:pic>
        <p:nvPicPr>
          <p:cNvPr id="6" name="Picture 5"/>
          <p:cNvPicPr>
            <a:picLocks noChangeAspect="1"/>
          </p:cNvPicPr>
          <p:nvPr userDrawn="1"/>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r="6904" b="15802"/>
          <a:stretch/>
        </p:blipFill>
        <p:spPr>
          <a:xfrm>
            <a:off x="6019800" y="5882378"/>
            <a:ext cx="3016696" cy="947944"/>
          </a:xfrm>
          <a:prstGeom prst="rect">
            <a:avLst/>
          </a:prstGeom>
        </p:spPr>
      </p:pic>
    </p:spTree>
    <p:extLst>
      <p:ext uri="{BB962C8B-B14F-4D97-AF65-F5344CB8AC3E}">
        <p14:creationId xmlns:p14="http://schemas.microsoft.com/office/powerpoint/2010/main" val="324111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Date Placeholder 2"/>
          <p:cNvSpPr>
            <a:spLocks noGrp="1"/>
          </p:cNvSpPr>
          <p:nvPr>
            <p:ph type="dt" sz="half" idx="10"/>
          </p:nvPr>
        </p:nvSpPr>
        <p:spPr>
          <a:xfrm>
            <a:off x="1187624" y="6356350"/>
            <a:ext cx="1403176" cy="365125"/>
          </a:xfrm>
        </p:spPr>
        <p:txBody>
          <a:bodyPr/>
          <a:lstStyle/>
          <a:p>
            <a:endParaRPr lang="en-AU"/>
          </a:p>
        </p:txBody>
      </p:sp>
      <p:sp>
        <p:nvSpPr>
          <p:cNvPr id="4" name="Footer Placeholder 3"/>
          <p:cNvSpPr>
            <a:spLocks noGrp="1"/>
          </p:cNvSpPr>
          <p:nvPr>
            <p:ph type="ftr" sz="quarter" idx="11"/>
          </p:nvPr>
        </p:nvSpPr>
        <p:spPr/>
        <p:txBody>
          <a:bodyPr/>
          <a:lstStyle/>
          <a:p>
            <a:r>
              <a:rPr lang="en-AU"/>
              <a:t>Geraldton Airport Induction (2017) - Landside Module</a:t>
            </a:r>
          </a:p>
        </p:txBody>
      </p:sp>
      <p:pic>
        <p:nvPicPr>
          <p:cNvPr id="6" name="Picture 5"/>
          <p:cNvPicPr>
            <a:picLocks noChangeAspect="1"/>
          </p:cNvPicPr>
          <p:nvPr userDrawn="1"/>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r="6904" b="15802"/>
          <a:stretch/>
        </p:blipFill>
        <p:spPr>
          <a:xfrm>
            <a:off x="6019800" y="5882378"/>
            <a:ext cx="3016696" cy="947944"/>
          </a:xfrm>
          <a:prstGeom prst="rect">
            <a:avLst/>
          </a:prstGeom>
        </p:spPr>
      </p:pic>
    </p:spTree>
    <p:extLst>
      <p:ext uri="{BB962C8B-B14F-4D97-AF65-F5344CB8AC3E}">
        <p14:creationId xmlns:p14="http://schemas.microsoft.com/office/powerpoint/2010/main" val="208861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1475656" y="1600200"/>
            <a:ext cx="7211144" cy="4525963"/>
          </a:xfrm>
        </p:spPr>
        <p:txBody>
          <a:bodyPr/>
          <a:lstStyle>
            <a:lvl1pPr algn="just">
              <a:defRPr>
                <a:latin typeface="Arial" panose="020B0604020202020204" pitchFamily="34" charset="0"/>
                <a:cs typeface="Arial" panose="020B0604020202020204" pitchFamily="34" charset="0"/>
              </a:defRPr>
            </a:lvl1pPr>
            <a:lvl2pPr algn="just">
              <a:defRPr>
                <a:latin typeface="Arial" panose="020B0604020202020204" pitchFamily="34" charset="0"/>
                <a:cs typeface="Arial" panose="020B0604020202020204" pitchFamily="34" charset="0"/>
              </a:defRPr>
            </a:lvl2pPr>
            <a:lvl3pPr algn="just">
              <a:defRPr>
                <a:latin typeface="Arial" panose="020B0604020202020204" pitchFamily="34" charset="0"/>
                <a:cs typeface="Arial" panose="020B0604020202020204" pitchFamily="34" charset="0"/>
              </a:defRPr>
            </a:lvl3pPr>
            <a:lvl4pPr algn="just">
              <a:defRPr>
                <a:latin typeface="Arial" panose="020B0604020202020204" pitchFamily="34" charset="0"/>
                <a:cs typeface="Arial" panose="020B0604020202020204" pitchFamily="34" charset="0"/>
              </a:defRPr>
            </a:lvl4pPr>
            <a:lvl5pPr algn="just">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1475656" y="6356350"/>
            <a:ext cx="4544144" cy="365125"/>
          </a:xfrm>
        </p:spPr>
        <p:txBody>
          <a:bodyPr/>
          <a:lstStyle>
            <a:lvl1pPr algn="l">
              <a:defRPr>
                <a:latin typeface="Arial" panose="020B0604020202020204" pitchFamily="34" charset="0"/>
                <a:cs typeface="Arial" panose="020B0604020202020204" pitchFamily="34" charset="0"/>
              </a:defRPr>
            </a:lvl1pPr>
          </a:lstStyle>
          <a:p>
            <a:r>
              <a:rPr lang="en-AU"/>
              <a:t>Geraldton Airport Induction (2017) - Landside Module</a:t>
            </a:r>
            <a:endParaRPr lang="en-AU" dirty="0"/>
          </a:p>
        </p:txBody>
      </p:sp>
      <p:pic>
        <p:nvPicPr>
          <p:cNvPr id="7" name="Picture 6"/>
          <p:cNvPicPr>
            <a:picLocks noChangeAspect="1"/>
          </p:cNvPicPr>
          <p:nvPr userDrawn="1"/>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r="6904" b="15802"/>
          <a:stretch/>
        </p:blipFill>
        <p:spPr>
          <a:xfrm>
            <a:off x="6019800" y="5882378"/>
            <a:ext cx="3016696" cy="947944"/>
          </a:xfrm>
          <a:prstGeom prst="rect">
            <a:avLst/>
          </a:prstGeom>
        </p:spPr>
      </p:pic>
    </p:spTree>
    <p:extLst>
      <p:ext uri="{BB962C8B-B14F-4D97-AF65-F5344CB8AC3E}">
        <p14:creationId xmlns:p14="http://schemas.microsoft.com/office/powerpoint/2010/main" val="184413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sz="half" idx="1"/>
          </p:nvPr>
        </p:nvSpPr>
        <p:spPr>
          <a:xfrm>
            <a:off x="1475656" y="1600200"/>
            <a:ext cx="3384376" cy="4525963"/>
          </a:xfrm>
        </p:spPr>
        <p:txBody>
          <a:bodyPr/>
          <a:lstStyle>
            <a:lvl1pPr algn="just">
              <a:defRPr sz="2800">
                <a:latin typeface="Arial" panose="020B0604020202020204" pitchFamily="34" charset="0"/>
                <a:cs typeface="Arial" panose="020B0604020202020204" pitchFamily="34" charset="0"/>
              </a:defRPr>
            </a:lvl1pPr>
            <a:lvl2pPr algn="just">
              <a:defRPr sz="2400">
                <a:latin typeface="Arial" panose="020B0604020202020204" pitchFamily="34" charset="0"/>
                <a:cs typeface="Arial" panose="020B0604020202020204" pitchFamily="34" charset="0"/>
              </a:defRPr>
            </a:lvl2pPr>
            <a:lvl3pPr algn="just">
              <a:defRPr sz="2000">
                <a:latin typeface="Arial" panose="020B0604020202020204" pitchFamily="34" charset="0"/>
                <a:cs typeface="Arial" panose="020B0604020202020204" pitchFamily="34" charset="0"/>
              </a:defRPr>
            </a:lvl3pPr>
            <a:lvl4pPr algn="just">
              <a:defRPr sz="1800">
                <a:latin typeface="Arial" panose="020B0604020202020204" pitchFamily="34" charset="0"/>
                <a:cs typeface="Arial" panose="020B0604020202020204" pitchFamily="34" charset="0"/>
              </a:defRPr>
            </a:lvl4pPr>
            <a:lvl5pPr algn="just">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5220072" y="1600200"/>
            <a:ext cx="3466728" cy="4525963"/>
          </a:xfrm>
        </p:spPr>
        <p:txBody>
          <a:bodyPr/>
          <a:lstStyle>
            <a:lvl1pPr algn="just">
              <a:defRPr sz="2800">
                <a:latin typeface="Arial" panose="020B0604020202020204" pitchFamily="34" charset="0"/>
                <a:cs typeface="Arial" panose="020B0604020202020204" pitchFamily="34" charset="0"/>
              </a:defRPr>
            </a:lvl1pPr>
            <a:lvl2pPr algn="just">
              <a:defRPr sz="2400">
                <a:latin typeface="Arial" panose="020B0604020202020204" pitchFamily="34" charset="0"/>
                <a:cs typeface="Arial" panose="020B0604020202020204" pitchFamily="34" charset="0"/>
              </a:defRPr>
            </a:lvl2pPr>
            <a:lvl3pPr algn="just">
              <a:defRPr sz="2000">
                <a:latin typeface="Arial" panose="020B0604020202020204" pitchFamily="34" charset="0"/>
                <a:cs typeface="Arial" panose="020B0604020202020204" pitchFamily="34" charset="0"/>
              </a:defRPr>
            </a:lvl3pPr>
            <a:lvl4pPr algn="just">
              <a:defRPr sz="1800">
                <a:latin typeface="Arial" panose="020B0604020202020204" pitchFamily="34" charset="0"/>
                <a:cs typeface="Arial" panose="020B0604020202020204" pitchFamily="34" charset="0"/>
              </a:defRPr>
            </a:lvl4pPr>
            <a:lvl5pPr algn="just">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a:xfrm>
            <a:off x="1475656" y="6356350"/>
            <a:ext cx="4544144" cy="365125"/>
          </a:xfrm>
        </p:spPr>
        <p:txBody>
          <a:bodyPr/>
          <a:lstStyle>
            <a:lvl1pPr algn="l">
              <a:defRPr>
                <a:latin typeface="Arial" panose="020B0604020202020204" pitchFamily="34" charset="0"/>
                <a:cs typeface="Arial" panose="020B0604020202020204" pitchFamily="34" charset="0"/>
              </a:defRPr>
            </a:lvl1pPr>
          </a:lstStyle>
          <a:p>
            <a:r>
              <a:rPr lang="en-AU" dirty="0"/>
              <a:t>Geraldton Airport Induction (2017) - Landside Module</a:t>
            </a:r>
          </a:p>
        </p:txBody>
      </p:sp>
      <p:pic>
        <p:nvPicPr>
          <p:cNvPr id="8" name="Picture 7"/>
          <p:cNvPicPr>
            <a:picLocks noChangeAspect="1"/>
          </p:cNvPicPr>
          <p:nvPr userDrawn="1"/>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r="6904" b="15802"/>
          <a:stretch/>
        </p:blipFill>
        <p:spPr>
          <a:xfrm>
            <a:off x="6019800" y="5882378"/>
            <a:ext cx="3016696" cy="947944"/>
          </a:xfrm>
          <a:prstGeom prst="rect">
            <a:avLst/>
          </a:prstGeom>
        </p:spPr>
      </p:pic>
    </p:spTree>
    <p:extLst>
      <p:ext uri="{BB962C8B-B14F-4D97-AF65-F5344CB8AC3E}">
        <p14:creationId xmlns:p14="http://schemas.microsoft.com/office/powerpoint/2010/main" val="25781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Geraldton Airport Induction (2017) - Landside Module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D23D1-E0EE-43E6-AA2E-99995FC9F2E8}" type="slidenum">
              <a:rPr lang="en-AU" smtClean="0"/>
              <a:t>‹#›</a:t>
            </a:fld>
            <a:endParaRPr lang="en-AU"/>
          </a:p>
        </p:txBody>
      </p:sp>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rot="16200000">
            <a:off x="-3028758" y="3028759"/>
            <a:ext cx="6858000" cy="800483"/>
          </a:xfrm>
          <a:prstGeom prst="rect">
            <a:avLst/>
          </a:prstGeom>
        </p:spPr>
      </p:pic>
    </p:spTree>
    <p:extLst>
      <p:ext uri="{BB962C8B-B14F-4D97-AF65-F5344CB8AC3E}">
        <p14:creationId xmlns:p14="http://schemas.microsoft.com/office/powerpoint/2010/main" val="22396568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Lst>
  <p:hf sldNum="0" hdr="0" dt="0"/>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spcAft>
          <a:spcPts val="1400"/>
        </a:spcAft>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au/url?sa=i&amp;rct=j&amp;q=&amp;esrc=s&amp;frm=1&amp;source=images&amp;cd=&amp;cad=rja&amp;docid=piPhruZjEYWxaM&amp;tbnid=LdkMFnXTTSYYOM:&amp;ved=0CAUQjRw&amp;url=http://www.triplezero.gov.au/&amp;ei=WJ82UrPwKIGMkwXS5IDICw&amp;bvm=bv.52164340,d.dGI&amp;psig=AFQjCNE_FtDw-lRZdl1cGBsuQdgSkEI16Q&amp;ust=1379397784378095"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google.com.au/url?sa=i&amp;rct=j&amp;q=&amp;esrc=s&amp;frm=1&amp;source=images&amp;cd=&amp;cad=rja&amp;docid=DnBeJiLA__GMZM&amp;tbnid=Y1IyQYfun71IQM:&amp;ved=0CAUQjRw&amp;url=http://www.seton.com/speed-bump-signs-drive-slowly-l0067.html&amp;ei=9W82Uub3OIOVkwXD_4GQDQ&amp;psig=AFQjCNHyKz-dvVcG4OMCsljDbLVUIgvVow&amp;ust=1379385683171751" TargetMode="Externa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www.google.com.au/url?sa=i&amp;rct=j&amp;q=&amp;esrc=s&amp;frm=1&amp;source=images&amp;cd=&amp;cad=rja&amp;docid=WiHFm41JfvptCM&amp;tbnid=GRklUDpBXDhbMM:&amp;ved=0CAUQjRw&amp;url=http://www.materialstechnologywood.com/health-and-safety-personal-safety.php&amp;ei=N342UtDjG8ydlQWRrIHIAg&amp;bvm=bv.52164340,d.dGI&amp;psig=AFQjCNF9yDCTNWbdb40mUkNnTK8jIkJUGQ&amp;ust=1379389320873638" TargetMode="External"/><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au/url?sa=i&amp;rct=j&amp;q=&amp;esrc=s&amp;frm=1&amp;source=images&amp;cd=&amp;cad=rja&amp;docid=8j0lH1DlXA_ayM&amp;tbnid=FWxd_QA6qX_g1M:&amp;ved=0CAUQjRw&amp;url=http://www.easyguides.com.au/store/workplace-ohs-2/poster-warning-signs-of-fatigue&amp;ei=3Yw2UpnRKMTSkwX5yYHADA&amp;psig=AFQjCNHE8h1ReAKC2bBjCQ3S5LWuyhhe1Q&amp;ust=1379393102700206"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au/url?sa=i&amp;rct=j&amp;q=&amp;esrc=s&amp;frm=1&amp;source=images&amp;cd=&amp;cad=rja&amp;docid=aMh3Ws6mHO3M2M&amp;tbnid=ysw7nu7b6gz0hM:&amp;ved=0CAUQjRw&amp;url=http://www.driverlogbooks.com/vim-dvir/detailed-drivers-vehicle-inspection-report-checklist-c-117-b.htm&amp;ei=naM3UuqiN8WQkwXF24H4CA&amp;psig=AFQjCNENuvJIHRAvtIpcQZRb4PCF0-Ff4w&amp;ust=1379464448638436"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au/url?sa=i&amp;rct=j&amp;q=&amp;esrc=s&amp;frm=1&amp;source=images&amp;cd=&amp;cad=rja&amp;docid=8bDKM3QK2UyXxM&amp;tbnid=1sFS5CoGiP4n3M:&amp;ved=0CAUQjRw&amp;url=http://uk.eurosport.yahoo.com/30072011/2/photo/engineer-works-prepare-new-section-new-terminal-chopin-airport-warsaw.html&amp;ei=iJ03UqPjI4mdkQWb6ICgBA&amp;psig=AFQjCNEaIuM21Z1JrtEWRHAG7-Osu7PGPg&amp;ust=1379462567300819"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au/url?sa=i&amp;rct=j&amp;q=&amp;esrc=s&amp;frm=1&amp;source=images&amp;cd=&amp;cad=rja&amp;docid=Ud_HLUAh44s0WM&amp;tbnid=JF-Tvk-tOWjAJM:&amp;ved=0CAUQjRw&amp;url=http://www.thejournal.ie/belgium-diamond-heist-802325-Feb2013/&amp;ei=C843Uv39IcHxkAWayoHwDg&amp;bvm=bv.52164340,d.dGI&amp;psig=AFQjCNFaQLd1Jqo1pC76HivK1STWizRMvw&amp;ust=1379475311239994"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3.xml"/><Relationship Id="rId5" Type="http://schemas.openxmlformats.org/officeDocument/2006/relationships/image" Target="../media/image34.gif"/><Relationship Id="rId4" Type="http://schemas.openxmlformats.org/officeDocument/2006/relationships/hyperlink" Target="http://www.google.com.au/url?sa=i&amp;rct=j&amp;q=&amp;esrc=s&amp;frm=1&amp;source=images&amp;cd=&amp;cad=rja&amp;docid=IX1mr1L6I6I3iM&amp;tbnid=mgCV6yUvv26UqM:&amp;ved=0CAUQjRw&amp;url=http://www.smartsign.com/tabletop-sign/no-food-drink-allowed-sign/sku-l-0967-tt.aspx&amp;ei=c4I2UvvfMsXtkQXc-IHwDA&amp;bvm=bv.52164340,d.dGI&amp;psig=AFQjCNHNc2XoKgmniaa_R3m46TI3ymAI0g&amp;ust=1379390398866059"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SibGeNWkTYIVeM&amp;tbnid=rnTWx7wQ9jszmM:&amp;ved=0CAUQjRw&amp;url=http://www.myfoxphilly.com/story/17557850/airport-fuel-truck-crash-delays-flights&amp;ei=cWs2UqSpFMPgkAXZv4DYCg&amp;psig=AFQjCNEMeHoMlyiLwNrlg_cj5GE1EOdy3w&amp;ust=1379384417453209" TargetMode="External"/><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google.com.au/url?sa=i&amp;rct=j&amp;q=&amp;esrc=s&amp;frm=1&amp;source=images&amp;cd=&amp;cad=rja&amp;docid=fDJVLYNumQYydM&amp;tbnid=fSrR3mRDXaKUFM:&amp;ved=0CAUQjRw&amp;url=http://sierrahotel.net/JET-BLAST-p43.html&amp;ei=iKM2UubXO8j9lAXIooEQ&amp;bvm=bv.52164340,d.dGI&amp;psig=AFQjCNF71651ik99TqA4F-RNBgtV_CQS1w&amp;ust=1379398891226628"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au/url?sa=i&amp;rct=j&amp;q=&amp;esrc=s&amp;frm=1&amp;source=images&amp;cd=&amp;cad=rja&amp;docid=jVidWGByJ4BW8M&amp;tbnid=Cb0TqnFkg8fptM:&amp;ved=0CAUQjRw&amp;url=http://wilko.wordpress.com/category/training/&amp;ei=M6Q2UrOEBcfSkgW84oCIBw&amp;bvm=bv.52164340,d.dGI&amp;psig=AFQjCNHlY3nP6f9KgByYn9Rj_r585bHfjg&amp;ust=1379399082859434" TargetMode="Externa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hyperlink" Target="http://www.google.com.au/url?sa=i&amp;rct=j&amp;q=&amp;esrc=s&amp;frm=1&amp;source=images&amp;cd=&amp;cad=rja&amp;docid=AC9fnBXbssr5oM&amp;tbnid=BYztOkJNifUiDM:&amp;ved=0CAUQjRw&amp;url=http://www.aerospaceweb.org/question/electronics/q0263.shtml&amp;ei=6aU2UrWCN8LClAW9ioHoAg&amp;psig=AFQjCNH-dl1zAs5fS7e4R7ioEnyiAqqaOA&amp;ust=137939935591859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au/url?sa=i&amp;rct=j&amp;q=&amp;esrc=s&amp;frm=1&amp;source=images&amp;cd=&amp;cad=rja&amp;docid=-_FBYoSXZQ5aCM&amp;tbnid=PC7YeLOCrcX7EM:&amp;ved=0CAUQjRw&amp;url=http://www.aviationpics.de/fod/fod.html&amp;ei=0Kg2Uqn-J4bVkAXHxYDoCQ&amp;psig=AFQjCNEvCwGEUG_CYsL6UwvFgGGvUI2pTg&amp;ust=1379400223573004" TargetMode="Externa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hyperlink" Target="http://www.google.com.au/url?sa=i&amp;rct=j&amp;q=&amp;esrc=s&amp;frm=1&amp;source=images&amp;cd=&amp;cad=rja&amp;docid=FTpxrFoNe7VELM&amp;tbnid=ZpI2tZtVYTirSM:&amp;ved=0CAUQjRw&amp;url=http://aviationknowledge.wikidot.com/aviation:fod-under-construction&amp;ei=sqg2UrvILcKVkwXv4IGgDQ&amp;psig=AFQjCNEvCwGEUG_CYsL6UwvFgGGvUI2pTg&amp;ust=137940022357300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au/url?sa=i&amp;rct=j&amp;q=&amp;esrc=s&amp;frm=1&amp;source=images&amp;cd=&amp;cad=rja&amp;docid=hjez9Z0QgAUp1M&amp;tbnid=7DbKHEPToD3ExM:&amp;ved=0CAUQjRw&amp;url=http://www.askthepilot.com/untold-concorde-story/&amp;ei=hqk2UpTtM4qWkgW0pIHABA&amp;psig=AFQjCNEKHEgHJFdm-dXYEpQ2mplx7YPhYw&amp;ust=1379400433103123"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au/url?sa=i&amp;rct=j&amp;q=&amp;esrc=s&amp;frm=1&amp;source=images&amp;cd=&amp;cad=rja&amp;docid=tgZP_FpD4JRCLM&amp;tbnid=5oI6l2MwHOGixM:&amp;ved=0CAUQjRw&amp;url=http://www.edgecombecountync.gov/waste/waste.aspx&amp;ei=Caw2UveMBY27kQWE7IHgBQ&amp;bvm=bv.52164340,d.dGI&amp;psig=AFQjCNGsmAymOvYOg9zxzuzDYjgXmk9iIQ&amp;ust=1379401069582091"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au/url?sa=i&amp;rct=j&amp;q=&amp;esrc=s&amp;frm=1&amp;source=images&amp;cd=&amp;cad=rja&amp;docid=k1diQZuTaUgCzM&amp;tbnid=vFLw9Chgp4fCQM:&amp;ved=0CAUQjRw&amp;url=http://www.zazzle.com/headless_guy_safety_sign_poster-228992263054046712&amp;ei=QbUyUvrYEsW6lAX164F4&amp;bvm=bv.52164340,d.dGI&amp;psig=AFQjCNFrRw8yF8TlIPt_DlO5sh-e5IcUwQ&amp;ust=1379141261603079" TargetMode="Externa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www.google.com.au/url?sa=i&amp;rct=j&amp;q=&amp;esrc=s&amp;frm=1&amp;source=images&amp;cd=&amp;cad=rja&amp;docid=iAOjjtwRi5l9BM&amp;tbnid=wHQB6tOczl7dXM:&amp;ved=0CAUQjRw&amp;url=http://www.seton.net.au/manual-handling-signs-how-to-lift-correctly-s6555.html&amp;ei=y7QyUsPPL4jNkwW8uoBY&amp;bvm=bv.52164340,d.dGI&amp;psig=AFQjCNFoVaIYshvKmXyCIEikShuX06E2wg&amp;ust=137914118449136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63688" y="1477049"/>
            <a:ext cx="6694512" cy="1470025"/>
          </a:xfrm>
        </p:spPr>
        <p:txBody>
          <a:bodyPr/>
          <a:lstStyle/>
          <a:p>
            <a:r>
              <a:rPr lang="en-AU" dirty="0"/>
              <a:t>Geraldton Airport</a:t>
            </a:r>
          </a:p>
        </p:txBody>
      </p:sp>
      <p:sp>
        <p:nvSpPr>
          <p:cNvPr id="5" name="Subtitle 4"/>
          <p:cNvSpPr>
            <a:spLocks noGrp="1"/>
          </p:cNvSpPr>
          <p:nvPr>
            <p:ph type="subTitle" idx="1"/>
          </p:nvPr>
        </p:nvSpPr>
        <p:spPr>
          <a:xfrm>
            <a:off x="2051720" y="2523870"/>
            <a:ext cx="6120680" cy="1752600"/>
          </a:xfrm>
        </p:spPr>
        <p:txBody>
          <a:bodyPr/>
          <a:lstStyle/>
          <a:p>
            <a:r>
              <a:rPr lang="en-AU" dirty="0"/>
              <a:t>Airside Landside Induction</a:t>
            </a:r>
          </a:p>
        </p:txBody>
      </p:sp>
      <p:pic>
        <p:nvPicPr>
          <p:cNvPr id="6" name="Picture 3" descr="O:\Airport\Greenough Feb 2010\PHOTOS\120517 Roulettes Exercise Visit\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553" y="3284984"/>
            <a:ext cx="7454981" cy="21666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clrChange>
              <a:clrFrom>
                <a:srgbClr val="FEFFFF"/>
              </a:clrFrom>
              <a:clrTo>
                <a:srgbClr val="FEFFFF">
                  <a:alpha val="0"/>
                </a:srgbClr>
              </a:clrTo>
            </a:clrChange>
            <a:extLst>
              <a:ext uri="{28A0092B-C50C-407E-A947-70E740481C1C}">
                <a14:useLocalDpi xmlns:a14="http://schemas.microsoft.com/office/drawing/2010/main" val="0"/>
              </a:ext>
            </a:extLst>
          </a:blip>
          <a:srcRect l="6272" t="17853" r="6229" b="18188"/>
          <a:stretch/>
        </p:blipFill>
        <p:spPr>
          <a:xfrm>
            <a:off x="3382752" y="908720"/>
            <a:ext cx="3456384" cy="877812"/>
          </a:xfrm>
          <a:prstGeom prst="rect">
            <a:avLst/>
          </a:prstGeom>
        </p:spPr>
      </p:pic>
    </p:spTree>
    <p:extLst>
      <p:ext uri="{BB962C8B-B14F-4D97-AF65-F5344CB8AC3E}">
        <p14:creationId xmlns:p14="http://schemas.microsoft.com/office/powerpoint/2010/main" val="315903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AU" dirty="0"/>
          </a:p>
        </p:txBody>
      </p:sp>
      <p:pic>
        <p:nvPicPr>
          <p:cNvPr id="3" name="Picture 2">
            <a:extLst>
              <a:ext uri="{FF2B5EF4-FFF2-40B4-BE49-F238E27FC236}">
                <a16:creationId xmlns:a16="http://schemas.microsoft.com/office/drawing/2014/main" id="{D400C312-FB6F-180E-3BD5-265320F96FF8}"/>
              </a:ext>
            </a:extLst>
          </p:cNvPr>
          <p:cNvPicPr>
            <a:picLocks noChangeAspect="1"/>
          </p:cNvPicPr>
          <p:nvPr/>
        </p:nvPicPr>
        <p:blipFill>
          <a:blip r:embed="rId2"/>
          <a:stretch>
            <a:fillRect/>
          </a:stretch>
        </p:blipFill>
        <p:spPr>
          <a:xfrm>
            <a:off x="1619672" y="980728"/>
            <a:ext cx="5648325" cy="3952875"/>
          </a:xfrm>
          <a:prstGeom prst="rect">
            <a:avLst/>
          </a:prstGeom>
        </p:spPr>
      </p:pic>
    </p:spTree>
    <p:extLst>
      <p:ext uri="{BB962C8B-B14F-4D97-AF65-F5344CB8AC3E}">
        <p14:creationId xmlns:p14="http://schemas.microsoft.com/office/powerpoint/2010/main" val="294743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First Aid</a:t>
            </a:r>
          </a:p>
        </p:txBody>
      </p:sp>
      <p:sp>
        <p:nvSpPr>
          <p:cNvPr id="3" name="Content Placeholder 2"/>
          <p:cNvSpPr>
            <a:spLocks noGrp="1"/>
          </p:cNvSpPr>
          <p:nvPr>
            <p:ph idx="1"/>
          </p:nvPr>
        </p:nvSpPr>
        <p:spPr/>
        <p:txBody>
          <a:bodyPr>
            <a:noAutofit/>
          </a:bodyPr>
          <a:lstStyle/>
          <a:p>
            <a:pPr marL="0" indent="0">
              <a:buNone/>
            </a:pPr>
            <a:r>
              <a:rPr lang="en-AU" sz="2000" dirty="0"/>
              <a:t>For minor first aid assistance, first aid kits are provided in all Airport Management vehicles, works areas and offices.</a:t>
            </a:r>
          </a:p>
          <a:p>
            <a:pPr marL="0" indent="0">
              <a:buNone/>
            </a:pPr>
            <a:r>
              <a:rPr lang="en-AU" sz="2000" dirty="0"/>
              <a:t>There is a defibrillator located in the passenger screening area in the Main Terminal.</a:t>
            </a:r>
          </a:p>
          <a:p>
            <a:pPr marL="0" indent="0">
              <a:buNone/>
            </a:pPr>
            <a:r>
              <a:rPr lang="en-AU" sz="2000" dirty="0"/>
              <a:t>Always ring </a:t>
            </a:r>
            <a:r>
              <a:rPr lang="en-AU" sz="2000" b="1" u="sng" dirty="0"/>
              <a:t>000</a:t>
            </a:r>
            <a:r>
              <a:rPr lang="en-AU" sz="2000" dirty="0"/>
              <a:t> in an emergency.</a:t>
            </a:r>
            <a:endParaRPr lang="en-US" sz="2000" dirty="0"/>
          </a:p>
          <a:p>
            <a:pPr marL="0" indent="0">
              <a:buNone/>
            </a:pPr>
            <a:endParaRPr lang="en-AU" dirty="0"/>
          </a:p>
        </p:txBody>
      </p:sp>
      <p:sp>
        <p:nvSpPr>
          <p:cNvPr id="4" name="Footer Placeholder 3"/>
          <p:cNvSpPr>
            <a:spLocks noGrp="1"/>
          </p:cNvSpPr>
          <p:nvPr>
            <p:ph type="ftr" sz="quarter" idx="11"/>
          </p:nvPr>
        </p:nvSpPr>
        <p:spPr/>
        <p:txBody>
          <a:bodyPr/>
          <a:lstStyle/>
          <a:p>
            <a:endParaRPr lang="en-AU" dirty="0"/>
          </a:p>
        </p:txBody>
      </p:sp>
      <p:pic>
        <p:nvPicPr>
          <p:cNvPr id="5" name="Picture 4" descr="http://www.triplezero.gov.au/Style%20Library/site_images/banner-sm.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68"/>
          <a:stretch/>
        </p:blipFill>
        <p:spPr bwMode="auto">
          <a:xfrm>
            <a:off x="3989664" y="4319314"/>
            <a:ext cx="4274777"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311"/>
          <a:stretch/>
        </p:blipFill>
        <p:spPr>
          <a:xfrm>
            <a:off x="1984101" y="4005064"/>
            <a:ext cx="2005563" cy="2140669"/>
          </a:xfrm>
          <a:prstGeom prst="rect">
            <a:avLst/>
          </a:prstGeom>
        </p:spPr>
      </p:pic>
    </p:spTree>
    <p:extLst>
      <p:ext uri="{BB962C8B-B14F-4D97-AF65-F5344CB8AC3E}">
        <p14:creationId xmlns:p14="http://schemas.microsoft.com/office/powerpoint/2010/main" val="184971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a:t>Geraldton Airport Induction (2017) - Landside Module</a:t>
            </a:r>
            <a:endParaRPr lang="en-AU" dirty="0"/>
          </a:p>
        </p:txBody>
      </p:sp>
      <p:pic>
        <p:nvPicPr>
          <p:cNvPr id="2" name="Picture 1"/>
          <p:cNvPicPr>
            <a:picLocks noChangeAspect="1"/>
          </p:cNvPicPr>
          <p:nvPr/>
        </p:nvPicPr>
        <p:blipFill>
          <a:blip r:embed="rId2"/>
          <a:stretch>
            <a:fillRect/>
          </a:stretch>
        </p:blipFill>
        <p:spPr>
          <a:xfrm>
            <a:off x="-304800" y="4762"/>
            <a:ext cx="9753600" cy="6848475"/>
          </a:xfrm>
          <a:prstGeom prst="rect">
            <a:avLst/>
          </a:prstGeom>
        </p:spPr>
      </p:pic>
    </p:spTree>
    <p:extLst>
      <p:ext uri="{BB962C8B-B14F-4D97-AF65-F5344CB8AC3E}">
        <p14:creationId xmlns:p14="http://schemas.microsoft.com/office/powerpoint/2010/main" val="2293485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a:t>Geraldton Airport Induction (2017) - Landside Module</a:t>
            </a: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72" y="92766"/>
            <a:ext cx="4752528" cy="6720610"/>
          </a:xfrm>
          <a:prstGeom prst="rect">
            <a:avLst/>
          </a:prstGeom>
        </p:spPr>
      </p:pic>
      <p:sp>
        <p:nvSpPr>
          <p:cNvPr id="6" name="Content Placeholder 2"/>
          <p:cNvSpPr>
            <a:spLocks noGrp="1"/>
          </p:cNvSpPr>
          <p:nvPr>
            <p:ph idx="1"/>
          </p:nvPr>
        </p:nvSpPr>
        <p:spPr>
          <a:xfrm>
            <a:off x="6156176" y="1196752"/>
            <a:ext cx="2664296" cy="2310919"/>
          </a:xfrm>
        </p:spPr>
        <p:txBody>
          <a:bodyPr>
            <a:noAutofit/>
          </a:bodyPr>
          <a:lstStyle/>
          <a:p>
            <a:pPr marL="0" indent="0">
              <a:buNone/>
            </a:pPr>
            <a:r>
              <a:rPr lang="en-AU" sz="2000" dirty="0"/>
              <a:t>There is an Emergency Shower and Eyewash Station located at the Airport Operations Depot (adjacent to the ARO Office).</a:t>
            </a:r>
            <a:endParaRPr lang="en-US" sz="2000" dirty="0"/>
          </a:p>
          <a:p>
            <a:pPr marL="0" indent="0">
              <a:buNone/>
            </a:pPr>
            <a:endParaRPr lang="en-AU" dirty="0"/>
          </a:p>
        </p:txBody>
      </p:sp>
    </p:spTree>
    <p:extLst>
      <p:ext uri="{BB962C8B-B14F-4D97-AF65-F5344CB8AC3E}">
        <p14:creationId xmlns:p14="http://schemas.microsoft.com/office/powerpoint/2010/main" val="108482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Incident Reporting</a:t>
            </a:r>
          </a:p>
        </p:txBody>
      </p:sp>
      <p:sp>
        <p:nvSpPr>
          <p:cNvPr id="3" name="Content Placeholder 2"/>
          <p:cNvSpPr>
            <a:spLocks noGrp="1"/>
          </p:cNvSpPr>
          <p:nvPr>
            <p:ph idx="1"/>
          </p:nvPr>
        </p:nvSpPr>
        <p:spPr/>
        <p:txBody>
          <a:bodyPr>
            <a:noAutofit/>
          </a:bodyPr>
          <a:lstStyle/>
          <a:p>
            <a:pPr marL="0" indent="0">
              <a:buNone/>
            </a:pPr>
            <a:r>
              <a:rPr lang="en-AU" sz="2000" dirty="0"/>
              <a:t>All incidents, including:</a:t>
            </a:r>
          </a:p>
          <a:p>
            <a:pPr>
              <a:spcBef>
                <a:spcPts val="0"/>
              </a:spcBef>
              <a:spcAft>
                <a:spcPts val="0"/>
              </a:spcAft>
            </a:pPr>
            <a:r>
              <a:rPr lang="en-AU" sz="2000" dirty="0"/>
              <a:t>Accidents;</a:t>
            </a:r>
          </a:p>
          <a:p>
            <a:pPr>
              <a:spcBef>
                <a:spcPts val="0"/>
              </a:spcBef>
              <a:spcAft>
                <a:spcPts val="0"/>
              </a:spcAft>
            </a:pPr>
            <a:r>
              <a:rPr lang="en-AU" sz="2000" dirty="0"/>
              <a:t>Fuel spills;</a:t>
            </a:r>
          </a:p>
          <a:p>
            <a:pPr>
              <a:spcBef>
                <a:spcPts val="0"/>
              </a:spcBef>
              <a:spcAft>
                <a:spcPts val="0"/>
              </a:spcAft>
            </a:pPr>
            <a:r>
              <a:rPr lang="en-AU" sz="2000" dirty="0"/>
              <a:t>Injuries; and</a:t>
            </a:r>
          </a:p>
          <a:p>
            <a:pPr>
              <a:spcBef>
                <a:spcPts val="0"/>
              </a:spcBef>
              <a:spcAft>
                <a:spcPts val="0"/>
              </a:spcAft>
            </a:pPr>
            <a:r>
              <a:rPr lang="en-AU" sz="2000" dirty="0"/>
              <a:t>Environmental damage</a:t>
            </a:r>
          </a:p>
          <a:p>
            <a:pPr marL="0" indent="0">
              <a:spcBef>
                <a:spcPts val="500"/>
              </a:spcBef>
              <a:spcAft>
                <a:spcPts val="500"/>
              </a:spcAft>
              <a:buNone/>
            </a:pPr>
            <a:endParaRPr lang="en-AU" sz="2000" dirty="0"/>
          </a:p>
          <a:p>
            <a:pPr marL="0" indent="0">
              <a:spcBef>
                <a:spcPts val="500"/>
              </a:spcBef>
              <a:spcAft>
                <a:spcPts val="500"/>
              </a:spcAft>
              <a:buNone/>
            </a:pPr>
            <a:endParaRPr lang="en-AU" sz="1000" dirty="0"/>
          </a:p>
          <a:p>
            <a:pPr marL="0" indent="0">
              <a:spcBef>
                <a:spcPts val="500"/>
              </a:spcBef>
              <a:spcAft>
                <a:spcPts val="500"/>
              </a:spcAft>
              <a:buNone/>
            </a:pPr>
            <a:endParaRPr lang="en-AU" dirty="0"/>
          </a:p>
          <a:p>
            <a:pPr marL="0" indent="0">
              <a:spcBef>
                <a:spcPts val="500"/>
              </a:spcBef>
              <a:spcAft>
                <a:spcPts val="500"/>
              </a:spcAft>
              <a:buNone/>
            </a:pPr>
            <a:endParaRPr lang="en-AU" dirty="0"/>
          </a:p>
        </p:txBody>
      </p:sp>
      <p:sp>
        <p:nvSpPr>
          <p:cNvPr id="5" name="Footer Placeholder 4"/>
          <p:cNvSpPr>
            <a:spLocks noGrp="1"/>
          </p:cNvSpPr>
          <p:nvPr>
            <p:ph type="ftr" sz="quarter" idx="11"/>
          </p:nvPr>
        </p:nvSpPr>
        <p:spPr/>
        <p:txBody>
          <a:bodyPr/>
          <a:lstStyle/>
          <a:p>
            <a:endParaRPr lang="en-AU" dirty="0"/>
          </a:p>
        </p:txBody>
      </p:sp>
      <p:pic>
        <p:nvPicPr>
          <p:cNvPr id="6" name="Picture 5"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2289" t="4068" r="52429" b="5358"/>
          <a:stretch/>
        </p:blipFill>
        <p:spPr>
          <a:xfrm>
            <a:off x="5090728" y="1523877"/>
            <a:ext cx="1497496" cy="1983376"/>
          </a:xfrm>
          <a:prstGeom prst="rect">
            <a:avLst/>
          </a:prstGeom>
        </p:spPr>
      </p:pic>
      <p:pic>
        <p:nvPicPr>
          <p:cNvPr id="7" name="Picture 6"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52139" t="3553" r="2555" b="5874"/>
          <a:stretch/>
        </p:blipFill>
        <p:spPr>
          <a:xfrm>
            <a:off x="6888336" y="1490934"/>
            <a:ext cx="1530001" cy="2016319"/>
          </a:xfrm>
          <a:prstGeom prst="rect">
            <a:avLst/>
          </a:prstGeom>
        </p:spPr>
      </p:pic>
      <p:pic>
        <p:nvPicPr>
          <p:cNvPr id="9" name="Picture 8">
            <a:extLst>
              <a:ext uri="{FF2B5EF4-FFF2-40B4-BE49-F238E27FC236}">
                <a16:creationId xmlns:a16="http://schemas.microsoft.com/office/drawing/2014/main" id="{076D7095-C616-FE41-02D4-A8BD1838EA30}"/>
              </a:ext>
            </a:extLst>
          </p:cNvPr>
          <p:cNvPicPr>
            <a:picLocks noChangeAspect="1"/>
          </p:cNvPicPr>
          <p:nvPr/>
        </p:nvPicPr>
        <p:blipFill>
          <a:blip r:embed="rId3"/>
          <a:stretch>
            <a:fillRect/>
          </a:stretch>
        </p:blipFill>
        <p:spPr>
          <a:xfrm>
            <a:off x="1547664" y="3573016"/>
            <a:ext cx="3256210" cy="2278798"/>
          </a:xfrm>
          <a:prstGeom prst="rect">
            <a:avLst/>
          </a:prstGeom>
        </p:spPr>
      </p:pic>
    </p:spTree>
    <p:extLst>
      <p:ext uri="{BB962C8B-B14F-4D97-AF65-F5344CB8AC3E}">
        <p14:creationId xmlns:p14="http://schemas.microsoft.com/office/powerpoint/2010/main" val="2527559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Taking Risks</a:t>
            </a:r>
          </a:p>
        </p:txBody>
      </p:sp>
      <p:sp>
        <p:nvSpPr>
          <p:cNvPr id="7" name="Content Placeholder 6"/>
          <p:cNvSpPr>
            <a:spLocks noGrp="1"/>
          </p:cNvSpPr>
          <p:nvPr>
            <p:ph idx="1"/>
          </p:nvPr>
        </p:nvSpPr>
        <p:spPr/>
        <p:txBody>
          <a:bodyPr>
            <a:normAutofit/>
          </a:bodyPr>
          <a:lstStyle/>
          <a:p>
            <a:pPr marL="0" indent="0">
              <a:buNone/>
            </a:pPr>
            <a:r>
              <a:rPr lang="en-AU" sz="2000" dirty="0"/>
              <a:t>It is never worth taking the risk, trying to cut corners, or going faster than the speed limit, or conditions allow.</a:t>
            </a:r>
          </a:p>
          <a:p>
            <a:pPr marL="0" indent="0">
              <a:buNone/>
            </a:pPr>
            <a:r>
              <a:rPr lang="en-AU" sz="2000" dirty="0"/>
              <a:t>Geraldton Airport is committed to conducting all operations in a safe, efficient and manageable environment.  </a:t>
            </a:r>
            <a:endParaRPr lang="en-US" sz="2000" dirty="0"/>
          </a:p>
        </p:txBody>
      </p:sp>
      <p:sp>
        <p:nvSpPr>
          <p:cNvPr id="5" name="Footer Placeholder 4"/>
          <p:cNvSpPr>
            <a:spLocks noGrp="1"/>
          </p:cNvSpPr>
          <p:nvPr>
            <p:ph type="ftr" sz="quarter" idx="11"/>
          </p:nvPr>
        </p:nvSpPr>
        <p:spPr/>
        <p:txBody>
          <a:bodyPr/>
          <a:lstStyle/>
          <a:p>
            <a:endParaRPr lang="en-AU" dirty="0"/>
          </a:p>
        </p:txBody>
      </p:sp>
      <p:pic>
        <p:nvPicPr>
          <p:cNvPr id="8" name="Picture 2" descr="http://static.seton.com/media/catalog/product/Speed-Bump-Signs-66616-ba.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636" y="3284984"/>
            <a:ext cx="2704380" cy="27043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413" y="3284984"/>
            <a:ext cx="2067975" cy="2682924"/>
          </a:xfrm>
          <a:prstGeom prst="rect">
            <a:avLst/>
          </a:prstGeom>
        </p:spPr>
      </p:pic>
    </p:spTree>
    <p:extLst>
      <p:ext uri="{BB962C8B-B14F-4D97-AF65-F5344CB8AC3E}">
        <p14:creationId xmlns:p14="http://schemas.microsoft.com/office/powerpoint/2010/main" val="2810685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Works Permits</a:t>
            </a:r>
          </a:p>
        </p:txBody>
      </p:sp>
      <p:sp>
        <p:nvSpPr>
          <p:cNvPr id="3" name="Content Placeholder 2"/>
          <p:cNvSpPr>
            <a:spLocks noGrp="1"/>
          </p:cNvSpPr>
          <p:nvPr>
            <p:ph idx="1"/>
          </p:nvPr>
        </p:nvSpPr>
        <p:spPr/>
        <p:txBody>
          <a:bodyPr>
            <a:normAutofit/>
          </a:bodyPr>
          <a:lstStyle/>
          <a:p>
            <a:pPr marL="0" indent="0">
              <a:buNone/>
            </a:pPr>
            <a:r>
              <a:rPr lang="en-AU" sz="2000" dirty="0"/>
              <a:t>There are various major and minor permits that </a:t>
            </a:r>
            <a:r>
              <a:rPr lang="en-AU" sz="2000" b="1" u="sng" dirty="0"/>
              <a:t>MUST</a:t>
            </a:r>
            <a:r>
              <a:rPr lang="en-AU" sz="2000" dirty="0"/>
              <a:t> be obtained from Airport Management prior to the commencement of works.</a:t>
            </a:r>
          </a:p>
          <a:p>
            <a:pPr marL="0" indent="0">
              <a:buNone/>
            </a:pPr>
            <a:r>
              <a:rPr lang="en-AU" sz="2000" dirty="0"/>
              <a:t>Some permits will require a site visit in advance before permit approval is granted.  Please consult with Airport Management for appropriate permit applications.</a:t>
            </a:r>
          </a:p>
          <a:p>
            <a:pPr marL="0" indent="0">
              <a:buNone/>
            </a:pPr>
            <a:endParaRPr lang="en-AU" dirty="0"/>
          </a:p>
        </p:txBody>
      </p:sp>
      <p:sp>
        <p:nvSpPr>
          <p:cNvPr id="4" name="Footer Placeholder 3"/>
          <p:cNvSpPr>
            <a:spLocks noGrp="1"/>
          </p:cNvSpPr>
          <p:nvPr>
            <p:ph type="ftr" sz="quarter" idx="11"/>
          </p:nvPr>
        </p:nvSpPr>
        <p:spPr/>
        <p:txBody>
          <a:bodyPr/>
          <a:lstStyle/>
          <a:p>
            <a:endParaRPr lang="en-AU" dirty="0"/>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3689" y="3863181"/>
            <a:ext cx="3395077" cy="2193107"/>
          </a:xfrm>
          <a:prstGeom prst="rect">
            <a:avLst/>
          </a:prstGeom>
        </p:spPr>
      </p:pic>
    </p:spTree>
    <p:extLst>
      <p:ext uri="{BB962C8B-B14F-4D97-AF65-F5344CB8AC3E}">
        <p14:creationId xmlns:p14="http://schemas.microsoft.com/office/powerpoint/2010/main" val="23263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Digging &amp; Trenching</a:t>
            </a:r>
          </a:p>
        </p:txBody>
      </p:sp>
      <p:sp>
        <p:nvSpPr>
          <p:cNvPr id="3" name="Content Placeholder 2"/>
          <p:cNvSpPr>
            <a:spLocks noGrp="1"/>
          </p:cNvSpPr>
          <p:nvPr>
            <p:ph idx="1"/>
          </p:nvPr>
        </p:nvSpPr>
        <p:spPr/>
        <p:txBody>
          <a:bodyPr>
            <a:normAutofit/>
          </a:bodyPr>
          <a:lstStyle/>
          <a:p>
            <a:pPr marL="0" indent="0">
              <a:buNone/>
            </a:pPr>
            <a:r>
              <a:rPr lang="en-AU" sz="2000" dirty="0"/>
              <a:t>You </a:t>
            </a:r>
            <a:r>
              <a:rPr lang="en-AU" sz="2000" b="1" u="sng" dirty="0"/>
              <a:t>MUST</a:t>
            </a:r>
            <a:r>
              <a:rPr lang="en-AU" sz="2000" dirty="0"/>
              <a:t> contact Airport Management before you dig on Airport land. </a:t>
            </a:r>
          </a:p>
          <a:p>
            <a:pPr marL="0" indent="0">
              <a:buNone/>
            </a:pPr>
            <a:r>
              <a:rPr lang="en-AU" sz="2000" dirty="0"/>
              <a:t>All excavation work requires authorisation from Airport Management before any excavation work can begin.</a:t>
            </a:r>
            <a:endParaRPr lang="en-US" sz="2000" dirty="0"/>
          </a:p>
          <a:p>
            <a:pPr marL="0" indent="0">
              <a:buNone/>
            </a:pPr>
            <a:endParaRPr lang="en-AU" dirty="0"/>
          </a:p>
        </p:txBody>
      </p:sp>
      <p:sp>
        <p:nvSpPr>
          <p:cNvPr id="4" name="Footer Placeholder 3"/>
          <p:cNvSpPr>
            <a:spLocks noGrp="1"/>
          </p:cNvSpPr>
          <p:nvPr>
            <p:ph type="ftr" sz="quarter" idx="11"/>
          </p:nvPr>
        </p:nvSpPr>
        <p:spPr/>
        <p:txBody>
          <a:bodyPr/>
          <a:lstStyle/>
          <a:p>
            <a:endParaRPr lang="en-AU"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364" b="17803"/>
          <a:stretch/>
        </p:blipFill>
        <p:spPr>
          <a:xfrm>
            <a:off x="2766380" y="3429000"/>
            <a:ext cx="4629695" cy="2459514"/>
          </a:xfrm>
          <a:prstGeom prst="rect">
            <a:avLst/>
          </a:prstGeom>
        </p:spPr>
      </p:pic>
    </p:spTree>
    <p:extLst>
      <p:ext uri="{BB962C8B-B14F-4D97-AF65-F5344CB8AC3E}">
        <p14:creationId xmlns:p14="http://schemas.microsoft.com/office/powerpoint/2010/main" val="38267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Protective Clothing (PPE)</a:t>
            </a:r>
          </a:p>
        </p:txBody>
      </p:sp>
      <p:sp>
        <p:nvSpPr>
          <p:cNvPr id="3" name="Content Placeholder 2"/>
          <p:cNvSpPr>
            <a:spLocks noGrp="1"/>
          </p:cNvSpPr>
          <p:nvPr>
            <p:ph idx="1"/>
          </p:nvPr>
        </p:nvSpPr>
        <p:spPr>
          <a:xfrm>
            <a:off x="1475656" y="1340768"/>
            <a:ext cx="7211144" cy="4824536"/>
          </a:xfrm>
        </p:spPr>
        <p:txBody>
          <a:bodyPr>
            <a:noAutofit/>
          </a:bodyPr>
          <a:lstStyle/>
          <a:p>
            <a:pPr marL="0" indent="0">
              <a:buNone/>
            </a:pPr>
            <a:r>
              <a:rPr lang="en-AU" sz="2000" dirty="0"/>
              <a:t>Your clothing is very important in protecting you from everyday hazards in the workplace. Always ensure that you wear appropriate PPE at all times.  </a:t>
            </a:r>
          </a:p>
          <a:p>
            <a:pPr marL="0" indent="0">
              <a:buNone/>
            </a:pPr>
            <a:r>
              <a:rPr lang="en-AU" sz="2000" dirty="0"/>
              <a:t>PPE can include:</a:t>
            </a:r>
          </a:p>
          <a:p>
            <a:pPr>
              <a:spcBef>
                <a:spcPts val="0"/>
              </a:spcBef>
              <a:spcAft>
                <a:spcPts val="0"/>
              </a:spcAft>
            </a:pPr>
            <a:r>
              <a:rPr lang="en-AU" sz="2000" dirty="0"/>
              <a:t>Hat</a:t>
            </a:r>
          </a:p>
          <a:p>
            <a:pPr>
              <a:spcBef>
                <a:spcPts val="0"/>
              </a:spcBef>
              <a:spcAft>
                <a:spcPts val="0"/>
              </a:spcAft>
            </a:pPr>
            <a:r>
              <a:rPr lang="en-AU" sz="2000" dirty="0"/>
              <a:t>Sunscreen</a:t>
            </a:r>
          </a:p>
          <a:p>
            <a:pPr>
              <a:spcBef>
                <a:spcPts val="0"/>
              </a:spcBef>
              <a:spcAft>
                <a:spcPts val="0"/>
              </a:spcAft>
            </a:pPr>
            <a:r>
              <a:rPr lang="en-AU" sz="2000" dirty="0"/>
              <a:t>Hearing protection (plugs or ear muffs)</a:t>
            </a:r>
          </a:p>
          <a:p>
            <a:pPr>
              <a:spcBef>
                <a:spcPts val="0"/>
              </a:spcBef>
              <a:spcAft>
                <a:spcPts val="0"/>
              </a:spcAft>
            </a:pPr>
            <a:r>
              <a:rPr lang="en-AU" sz="2000" dirty="0"/>
              <a:t>Sun glasses</a:t>
            </a:r>
          </a:p>
          <a:p>
            <a:pPr>
              <a:spcBef>
                <a:spcPts val="0"/>
              </a:spcBef>
              <a:spcAft>
                <a:spcPts val="0"/>
              </a:spcAft>
            </a:pPr>
            <a:r>
              <a:rPr lang="en-AU" sz="2000" dirty="0"/>
              <a:t>Reflective vest or uniform</a:t>
            </a:r>
          </a:p>
          <a:p>
            <a:pPr>
              <a:spcBef>
                <a:spcPts val="0"/>
              </a:spcBef>
              <a:spcAft>
                <a:spcPts val="0"/>
              </a:spcAft>
            </a:pPr>
            <a:r>
              <a:rPr lang="en-AU" sz="2000" dirty="0"/>
              <a:t>Steel capped boots</a:t>
            </a:r>
          </a:p>
          <a:p>
            <a:pPr>
              <a:spcBef>
                <a:spcPts val="0"/>
              </a:spcBef>
              <a:spcAft>
                <a:spcPts val="0"/>
              </a:spcAft>
            </a:pPr>
            <a:r>
              <a:rPr lang="en-AU" sz="2000" dirty="0"/>
              <a:t>Gloves</a:t>
            </a:r>
          </a:p>
          <a:p>
            <a:pPr marL="0" indent="0">
              <a:spcBef>
                <a:spcPts val="1200"/>
              </a:spcBef>
              <a:spcAft>
                <a:spcPts val="0"/>
              </a:spcAft>
              <a:buNone/>
            </a:pPr>
            <a:r>
              <a:rPr lang="en-AU" sz="2000" dirty="0"/>
              <a:t>PPE is very much job specific </a:t>
            </a:r>
          </a:p>
          <a:p>
            <a:pPr marL="0" indent="0">
              <a:spcBef>
                <a:spcPts val="0"/>
              </a:spcBef>
              <a:spcAft>
                <a:spcPts val="500"/>
              </a:spcAft>
              <a:buNone/>
            </a:pPr>
            <a:r>
              <a:rPr lang="en-AU" sz="2000" dirty="0"/>
              <a:t>and should be worn at all times.</a:t>
            </a:r>
          </a:p>
        </p:txBody>
      </p:sp>
      <p:sp>
        <p:nvSpPr>
          <p:cNvPr id="4" name="Footer Placeholder 3"/>
          <p:cNvSpPr>
            <a:spLocks noGrp="1"/>
          </p:cNvSpPr>
          <p:nvPr>
            <p:ph type="ftr" sz="quarter" idx="11"/>
          </p:nvPr>
        </p:nvSpPr>
        <p:spPr/>
        <p:txBody>
          <a:bodyPr/>
          <a:lstStyle/>
          <a:p>
            <a:endParaRPr lang="en-AU" dirty="0"/>
          </a:p>
        </p:txBody>
      </p:sp>
      <p:pic>
        <p:nvPicPr>
          <p:cNvPr id="5" name="Picture 2" descr="http://www.materialstechnologywood.com/resources/do%20you%20know%20when%20and%20where%20to%20wear%20PPE.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485" y="2216681"/>
            <a:ext cx="1689136" cy="21852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995" t="7634" r="3176" b="5700"/>
          <a:stretch/>
        </p:blipFill>
        <p:spPr>
          <a:xfrm>
            <a:off x="6521861" y="4523662"/>
            <a:ext cx="1896384" cy="1354560"/>
          </a:xfrm>
          <a:prstGeom prst="rect">
            <a:avLst/>
          </a:prstGeom>
        </p:spPr>
      </p:pic>
    </p:spTree>
    <p:extLst>
      <p:ext uri="{BB962C8B-B14F-4D97-AF65-F5344CB8AC3E}">
        <p14:creationId xmlns:p14="http://schemas.microsoft.com/office/powerpoint/2010/main" val="328418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Fatigue &amp; Tiredness</a:t>
            </a:r>
          </a:p>
        </p:txBody>
      </p:sp>
      <p:sp>
        <p:nvSpPr>
          <p:cNvPr id="6" name="Content Placeholder 5"/>
          <p:cNvSpPr>
            <a:spLocks noGrp="1"/>
          </p:cNvSpPr>
          <p:nvPr>
            <p:ph idx="1"/>
          </p:nvPr>
        </p:nvSpPr>
        <p:spPr/>
        <p:txBody>
          <a:bodyPr>
            <a:normAutofit/>
          </a:bodyPr>
          <a:lstStyle/>
          <a:p>
            <a:pPr marL="0" indent="0">
              <a:buNone/>
            </a:pPr>
            <a:r>
              <a:rPr lang="en-AU" sz="2000" dirty="0"/>
              <a:t>If you are tired or fatigued it is harder to concentrate.</a:t>
            </a:r>
          </a:p>
          <a:p>
            <a:pPr marL="0" indent="0">
              <a:buNone/>
            </a:pPr>
            <a:r>
              <a:rPr lang="en-AU" sz="2000" dirty="0"/>
              <a:t>Be aware that you are more likely to make mistakes that could hurt yourself or others around you.</a:t>
            </a:r>
          </a:p>
          <a:p>
            <a:pPr marL="0" indent="0">
              <a:buNone/>
            </a:pPr>
            <a:endParaRPr lang="en-AU" dirty="0"/>
          </a:p>
        </p:txBody>
      </p:sp>
      <p:sp>
        <p:nvSpPr>
          <p:cNvPr id="4" name="Footer Placeholder 3"/>
          <p:cNvSpPr>
            <a:spLocks noGrp="1"/>
          </p:cNvSpPr>
          <p:nvPr>
            <p:ph type="ftr" sz="quarter" idx="11"/>
          </p:nvPr>
        </p:nvSpPr>
        <p:spPr/>
        <p:txBody>
          <a:bodyPr/>
          <a:lstStyle/>
          <a:p>
            <a:endParaRPr lang="en-AU" dirty="0"/>
          </a:p>
        </p:txBody>
      </p:sp>
      <p:pic>
        <p:nvPicPr>
          <p:cNvPr id="8" name="Picture 2" descr="http://www.easyguides.com.au/sitebuilder/store/large/541/wor0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112" y="2922469"/>
            <a:ext cx="2250232" cy="317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27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dirty="0"/>
              <a:t>Introduction to</a:t>
            </a:r>
            <a:br>
              <a:rPr lang="en-AU" b="1" dirty="0"/>
            </a:br>
            <a:r>
              <a:rPr lang="en-AU" b="1" dirty="0"/>
              <a:t>Geraldton Airport</a:t>
            </a:r>
          </a:p>
        </p:txBody>
      </p:sp>
      <p:sp>
        <p:nvSpPr>
          <p:cNvPr id="5" name="Content Placeholder 4"/>
          <p:cNvSpPr>
            <a:spLocks noGrp="1"/>
          </p:cNvSpPr>
          <p:nvPr>
            <p:ph idx="1"/>
          </p:nvPr>
        </p:nvSpPr>
        <p:spPr/>
        <p:txBody>
          <a:bodyPr>
            <a:normAutofit/>
          </a:bodyPr>
          <a:lstStyle/>
          <a:p>
            <a:pPr marL="0" indent="0">
              <a:buNone/>
            </a:pPr>
            <a:r>
              <a:rPr lang="en-AU" sz="2000" dirty="0"/>
              <a:t>This induction presentation is an overview of operations and safety management requirements at Geraldton Airport. </a:t>
            </a:r>
          </a:p>
          <a:p>
            <a:pPr marL="0" indent="0">
              <a:buNone/>
            </a:pPr>
            <a:r>
              <a:rPr lang="en-AU" sz="2000" dirty="0"/>
              <a:t>Before commencement of works, either Airside or Landside, you </a:t>
            </a:r>
            <a:r>
              <a:rPr lang="en-AU" sz="2000" b="1" u="sng" dirty="0"/>
              <a:t>MUST</a:t>
            </a:r>
            <a:r>
              <a:rPr lang="en-AU" sz="2000" dirty="0"/>
              <a:t> read or review this induction presentation. </a:t>
            </a:r>
          </a:p>
          <a:p>
            <a:pPr marL="0" indent="0">
              <a:buNone/>
            </a:pPr>
            <a:r>
              <a:rPr lang="en-AU" sz="2000" dirty="0"/>
              <a:t>If you require further clarification, please contact Airport Staff prior to commencing works.</a:t>
            </a:r>
          </a:p>
        </p:txBody>
      </p:sp>
      <p:sp>
        <p:nvSpPr>
          <p:cNvPr id="2" name="Footer Placeholder 1"/>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44830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Plant &amp; Equipment</a:t>
            </a:r>
          </a:p>
        </p:txBody>
      </p:sp>
      <p:sp>
        <p:nvSpPr>
          <p:cNvPr id="7" name="Content Placeholder 6"/>
          <p:cNvSpPr>
            <a:spLocks noGrp="1"/>
          </p:cNvSpPr>
          <p:nvPr>
            <p:ph sz="half" idx="1"/>
          </p:nvPr>
        </p:nvSpPr>
        <p:spPr>
          <a:xfrm>
            <a:off x="1475656" y="1600200"/>
            <a:ext cx="4392488" cy="4525963"/>
          </a:xfrm>
        </p:spPr>
        <p:txBody>
          <a:bodyPr>
            <a:noAutofit/>
          </a:bodyPr>
          <a:lstStyle/>
          <a:p>
            <a:pPr marL="0" indent="0">
              <a:buNone/>
            </a:pPr>
            <a:r>
              <a:rPr lang="en-AU" sz="2000" dirty="0"/>
              <a:t>You must be qualified, competent and appropriately licenced to operate powered equipment.</a:t>
            </a:r>
          </a:p>
          <a:p>
            <a:pPr marL="0" indent="0">
              <a:buNone/>
            </a:pPr>
            <a:r>
              <a:rPr lang="en-AU" sz="2000" dirty="0"/>
              <a:t>Your equipment must be maintained and in a serviceable condition.</a:t>
            </a:r>
          </a:p>
          <a:p>
            <a:pPr marL="0" indent="0">
              <a:buNone/>
            </a:pPr>
            <a:r>
              <a:rPr lang="en-AU" sz="2000" dirty="0"/>
              <a:t>Inspection of your equipment is advisable to be conducted at the beginning of your shift.</a:t>
            </a:r>
          </a:p>
          <a:p>
            <a:pPr marL="0" indent="0">
              <a:buNone/>
            </a:pPr>
            <a:r>
              <a:rPr lang="en-AU" sz="2000" dirty="0"/>
              <a:t>Attached is an example of a vehicle inspection checklist.</a:t>
            </a:r>
            <a:endParaRPr lang="en-US" sz="2000" dirty="0"/>
          </a:p>
        </p:txBody>
      </p:sp>
      <p:sp>
        <p:nvSpPr>
          <p:cNvPr id="5" name="Footer Placeholder 4"/>
          <p:cNvSpPr>
            <a:spLocks noGrp="1"/>
          </p:cNvSpPr>
          <p:nvPr>
            <p:ph type="ftr" sz="quarter" idx="11"/>
          </p:nvPr>
        </p:nvSpPr>
        <p:spPr/>
        <p:txBody>
          <a:bodyPr/>
          <a:lstStyle/>
          <a:p>
            <a:endParaRPr lang="en-AU" dirty="0"/>
          </a:p>
        </p:txBody>
      </p:sp>
      <p:pic>
        <p:nvPicPr>
          <p:cNvPr id="9" name="Picture 2" descr="http://www.driverlogbooks.com/images/vim-dvir/detailed-dvir-checklist-c-117-b-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060848"/>
            <a:ext cx="2261885" cy="317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2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Works Safety Supervisor</a:t>
            </a:r>
          </a:p>
        </p:txBody>
      </p:sp>
      <p:sp>
        <p:nvSpPr>
          <p:cNvPr id="3" name="Content Placeholder 2"/>
          <p:cNvSpPr>
            <a:spLocks noGrp="1"/>
          </p:cNvSpPr>
          <p:nvPr>
            <p:ph idx="1"/>
          </p:nvPr>
        </p:nvSpPr>
        <p:spPr/>
        <p:txBody>
          <a:bodyPr/>
          <a:lstStyle/>
          <a:p>
            <a:pPr marL="0" indent="0">
              <a:buNone/>
            </a:pPr>
            <a:r>
              <a:rPr lang="en-AU" sz="2000" dirty="0"/>
              <a:t>When required, the Airport Management will assign a Works Safety Officer for any works carried out on the Airport land.</a:t>
            </a:r>
          </a:p>
          <a:p>
            <a:pPr marL="0" indent="0">
              <a:buNone/>
            </a:pPr>
            <a:r>
              <a:rPr lang="en-AU" sz="2000" dirty="0"/>
              <a:t>This applies mainly to Airside works but still does effect Landside works.</a:t>
            </a:r>
            <a:endParaRPr lang="en-US" sz="2000" dirty="0"/>
          </a:p>
          <a:p>
            <a:pPr marL="0" indent="0">
              <a:buNone/>
            </a:pPr>
            <a:endParaRPr lang="en-AU" dirty="0"/>
          </a:p>
        </p:txBody>
      </p:sp>
      <p:sp>
        <p:nvSpPr>
          <p:cNvPr id="4" name="Footer Placeholder 3"/>
          <p:cNvSpPr>
            <a:spLocks noGrp="1"/>
          </p:cNvSpPr>
          <p:nvPr>
            <p:ph type="ftr" sz="quarter" idx="11"/>
          </p:nvPr>
        </p:nvSpPr>
        <p:spPr/>
        <p:txBody>
          <a:bodyPr/>
          <a:lstStyle/>
          <a:p>
            <a:endParaRPr lang="en-AU" dirty="0"/>
          </a:p>
        </p:txBody>
      </p:sp>
      <p:pic>
        <p:nvPicPr>
          <p:cNvPr id="5" name="Picture 2" descr="http://d.yimg.com/i/ng/sp/reuters/20110730/12/456144602-engineer-works-prepare-new-section-new-terminal-chopin-airport-warsaw.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501008"/>
            <a:ext cx="3883958" cy="244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476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691680" y="2324472"/>
            <a:ext cx="6768752" cy="1752600"/>
          </a:xfrm>
        </p:spPr>
        <p:txBody>
          <a:bodyPr>
            <a:normAutofit/>
          </a:bodyPr>
          <a:lstStyle/>
          <a:p>
            <a:r>
              <a:rPr lang="en-AU" dirty="0"/>
              <a:t>The Landside Module of the Geraldton Airport Induction is complete</a:t>
            </a:r>
          </a:p>
        </p:txBody>
      </p:sp>
    </p:spTree>
    <p:extLst>
      <p:ext uri="{BB962C8B-B14F-4D97-AF65-F5344CB8AC3E}">
        <p14:creationId xmlns:p14="http://schemas.microsoft.com/office/powerpoint/2010/main" val="235065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u="sng" dirty="0"/>
              <a:t>Airside Module</a:t>
            </a:r>
          </a:p>
        </p:txBody>
      </p:sp>
      <p:sp>
        <p:nvSpPr>
          <p:cNvPr id="5" name="Content Placeholder 4"/>
          <p:cNvSpPr>
            <a:spLocks noGrp="1"/>
          </p:cNvSpPr>
          <p:nvPr>
            <p:ph idx="1"/>
          </p:nvPr>
        </p:nvSpPr>
        <p:spPr/>
        <p:txBody>
          <a:bodyPr/>
          <a:lstStyle/>
          <a:p>
            <a:pPr marL="0" indent="0">
              <a:buNone/>
            </a:pPr>
            <a:r>
              <a:rPr lang="en-AU" sz="2000" dirty="0"/>
              <a:t>This module is designed to provide an understanding of the Airside operations and hazards that exist at Geraldton Airport.</a:t>
            </a:r>
          </a:p>
          <a:p>
            <a:pPr marL="0" indent="0">
              <a:buNone/>
            </a:pPr>
            <a:r>
              <a:rPr lang="en-AU" sz="2000" dirty="0"/>
              <a:t>Only authorised personnel are permitted to access airside. </a:t>
            </a:r>
          </a:p>
          <a:p>
            <a:pPr marL="0" indent="0">
              <a:buNone/>
            </a:pPr>
            <a:endParaRPr lang="en-AU" dirty="0"/>
          </a:p>
        </p:txBody>
      </p:sp>
      <p:sp>
        <p:nvSpPr>
          <p:cNvPr id="3" name="Footer Placeholder 2"/>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251835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Identification Cards</a:t>
            </a:r>
          </a:p>
        </p:txBody>
      </p:sp>
      <p:sp>
        <p:nvSpPr>
          <p:cNvPr id="3" name="Content Placeholder 2"/>
          <p:cNvSpPr>
            <a:spLocks noGrp="1"/>
          </p:cNvSpPr>
          <p:nvPr>
            <p:ph idx="1"/>
          </p:nvPr>
        </p:nvSpPr>
        <p:spPr/>
        <p:txBody>
          <a:bodyPr>
            <a:normAutofit/>
          </a:bodyPr>
          <a:lstStyle/>
          <a:p>
            <a:pPr marL="0" indent="0">
              <a:buNone/>
            </a:pPr>
            <a:r>
              <a:rPr lang="en-AU" sz="2000" dirty="0"/>
              <a:t>Whilst Airside, you </a:t>
            </a:r>
            <a:r>
              <a:rPr lang="en-AU" sz="2000" b="1" u="sng" dirty="0"/>
              <a:t>MUST</a:t>
            </a:r>
            <a:r>
              <a:rPr lang="en-AU" sz="2000" dirty="0"/>
              <a:t> prominently display either a valid:</a:t>
            </a:r>
          </a:p>
        </p:txBody>
      </p:sp>
      <p:sp>
        <p:nvSpPr>
          <p:cNvPr id="4" name="Footer Placeholder 3"/>
          <p:cNvSpPr>
            <a:spLocks noGrp="1"/>
          </p:cNvSpPr>
          <p:nvPr>
            <p:ph type="ftr" sz="quarter" idx="11"/>
          </p:nvPr>
        </p:nvSpPr>
        <p:spPr/>
        <p:txBody>
          <a:bodyPr/>
          <a:lstStyle/>
          <a:p>
            <a:endParaRPr lang="en-AU" dirty="0"/>
          </a:p>
        </p:txBody>
      </p:sp>
      <p:sp>
        <p:nvSpPr>
          <p:cNvPr id="6" name="TextBox 5"/>
          <p:cNvSpPr txBox="1"/>
          <p:nvPr/>
        </p:nvSpPr>
        <p:spPr>
          <a:xfrm>
            <a:off x="1475656" y="2204864"/>
            <a:ext cx="3095871" cy="707886"/>
          </a:xfrm>
          <a:prstGeom prst="rect">
            <a:avLst/>
          </a:prstGeom>
          <a:noFill/>
        </p:spPr>
        <p:txBody>
          <a:bodyPr wrap="square" rtlCol="0">
            <a:spAutoFit/>
          </a:bodyPr>
          <a:lstStyle/>
          <a:p>
            <a:pPr algn="ctr"/>
            <a:r>
              <a:rPr lang="en-AU" sz="2000" dirty="0">
                <a:latin typeface="Arial" panose="020B0604020202020204" pitchFamily="34" charset="0"/>
                <a:cs typeface="Arial" panose="020B0604020202020204" pitchFamily="34" charset="0"/>
              </a:rPr>
              <a:t>Aviation Security Identification Card (ASIC)</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746" t="3844" r="4495" b="5023"/>
          <a:stretch/>
        </p:blipFill>
        <p:spPr>
          <a:xfrm>
            <a:off x="6205011" y="3227138"/>
            <a:ext cx="1754220" cy="2722142"/>
          </a:xfrm>
          <a:prstGeom prst="rect">
            <a:avLst/>
          </a:prstGeom>
          <a:ln w="3175" cap="sq">
            <a:solidFill>
              <a:srgbClr val="000000"/>
            </a:solidFill>
            <a:prstDash val="solid"/>
            <a:miter lim="800000"/>
          </a:ln>
          <a:effectLst/>
        </p:spPr>
      </p:pic>
      <p:sp>
        <p:nvSpPr>
          <p:cNvPr id="8" name="TextBox 7"/>
          <p:cNvSpPr txBox="1"/>
          <p:nvPr/>
        </p:nvSpPr>
        <p:spPr>
          <a:xfrm>
            <a:off x="5868144" y="2204864"/>
            <a:ext cx="2427955" cy="707886"/>
          </a:xfrm>
          <a:prstGeom prst="rect">
            <a:avLst/>
          </a:prstGeom>
          <a:noFill/>
        </p:spPr>
        <p:txBody>
          <a:bodyPr wrap="square" rtlCol="0">
            <a:spAutoFit/>
          </a:bodyPr>
          <a:lstStyle/>
          <a:p>
            <a:pPr algn="ctr"/>
            <a:r>
              <a:rPr lang="en-AU" sz="2000" dirty="0">
                <a:latin typeface="Arial" panose="020B0604020202020204" pitchFamily="34" charset="0"/>
                <a:cs typeface="Arial" panose="020B0604020202020204" pitchFamily="34" charset="0"/>
              </a:rPr>
              <a:t>Visitor Identification Card (VIC)</a:t>
            </a:r>
          </a:p>
        </p:txBody>
      </p:sp>
      <p:sp>
        <p:nvSpPr>
          <p:cNvPr id="9" name="TextBox 8"/>
          <p:cNvSpPr txBox="1"/>
          <p:nvPr/>
        </p:nvSpPr>
        <p:spPr>
          <a:xfrm>
            <a:off x="4778785" y="2297197"/>
            <a:ext cx="723275" cy="523220"/>
          </a:xfrm>
          <a:prstGeom prst="rect">
            <a:avLst/>
          </a:prstGeom>
          <a:noFill/>
        </p:spPr>
        <p:txBody>
          <a:bodyPr wrap="none" rtlCol="0">
            <a:spAutoFit/>
          </a:bodyPr>
          <a:lstStyle/>
          <a:p>
            <a:r>
              <a:rPr lang="en-AU" sz="2800" b="1" dirty="0">
                <a:latin typeface="Arial" panose="020B0604020202020204" pitchFamily="34" charset="0"/>
                <a:cs typeface="Arial" panose="020B0604020202020204" pitchFamily="34" charset="0"/>
              </a:rPr>
              <a:t>OR</a:t>
            </a:r>
          </a:p>
        </p:txBody>
      </p:sp>
      <p:pic>
        <p:nvPicPr>
          <p:cNvPr id="10" name="Picture 9"/>
          <p:cNvPicPr>
            <a:picLocks noChangeAspect="1"/>
          </p:cNvPicPr>
          <p:nvPr/>
        </p:nvPicPr>
        <p:blipFill>
          <a:blip r:embed="rId3"/>
          <a:stretch>
            <a:fillRect/>
          </a:stretch>
        </p:blipFill>
        <p:spPr>
          <a:xfrm>
            <a:off x="2051720" y="3227138"/>
            <a:ext cx="1748027" cy="2727833"/>
          </a:xfrm>
          <a:prstGeom prst="rect">
            <a:avLst/>
          </a:prstGeom>
        </p:spPr>
      </p:pic>
    </p:spTree>
    <p:extLst>
      <p:ext uri="{BB962C8B-B14F-4D97-AF65-F5344CB8AC3E}">
        <p14:creationId xmlns:p14="http://schemas.microsoft.com/office/powerpoint/2010/main" val="734620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Visitor Identification Card (VIC)</a:t>
            </a:r>
          </a:p>
        </p:txBody>
      </p:sp>
      <p:sp>
        <p:nvSpPr>
          <p:cNvPr id="3" name="Content Placeholder 2"/>
          <p:cNvSpPr>
            <a:spLocks noGrp="1"/>
          </p:cNvSpPr>
          <p:nvPr>
            <p:ph idx="1"/>
          </p:nvPr>
        </p:nvSpPr>
        <p:spPr/>
        <p:txBody>
          <a:bodyPr>
            <a:noAutofit/>
          </a:bodyPr>
          <a:lstStyle/>
          <a:p>
            <a:pPr marL="0" indent="0">
              <a:buNone/>
            </a:pPr>
            <a:r>
              <a:rPr lang="en-AU" sz="2000" dirty="0"/>
              <a:t>Anyone Airside with a VIC pass </a:t>
            </a:r>
            <a:r>
              <a:rPr lang="en-AU" sz="2000" b="1" u="sng" dirty="0"/>
              <a:t>MUST</a:t>
            </a:r>
            <a:r>
              <a:rPr lang="en-AU" sz="2000" dirty="0"/>
              <a:t> be escorted and supervised by a valid ASIC holder.</a:t>
            </a:r>
          </a:p>
          <a:p>
            <a:pPr marL="0" indent="0">
              <a:buNone/>
            </a:pPr>
            <a:r>
              <a:rPr lang="en-AU" sz="2000" dirty="0"/>
              <a:t>Persons that require a VIC for a period exceeding 3 days must be issued with a </a:t>
            </a:r>
            <a:r>
              <a:rPr lang="en-AU" sz="2000" b="1" dirty="0"/>
              <a:t>VIC with a photo</a:t>
            </a:r>
            <a:r>
              <a:rPr lang="en-AU" sz="2000" dirty="0"/>
              <a:t>.</a:t>
            </a:r>
          </a:p>
          <a:p>
            <a:pPr marL="0" indent="0">
              <a:buNone/>
            </a:pPr>
            <a:r>
              <a:rPr lang="en-AU" sz="2000" dirty="0"/>
              <a:t>All VICs must be returned to the issuing body prior to leaving site.</a:t>
            </a:r>
          </a:p>
        </p:txBody>
      </p:sp>
      <p:sp>
        <p:nvSpPr>
          <p:cNvPr id="4" name="Footer Placeholder 3"/>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673368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Security Gates</a:t>
            </a:r>
          </a:p>
        </p:txBody>
      </p:sp>
      <p:sp>
        <p:nvSpPr>
          <p:cNvPr id="3" name="Content Placeholder 2"/>
          <p:cNvSpPr>
            <a:spLocks noGrp="1"/>
          </p:cNvSpPr>
          <p:nvPr>
            <p:ph idx="1"/>
          </p:nvPr>
        </p:nvSpPr>
        <p:spPr/>
        <p:txBody>
          <a:bodyPr>
            <a:normAutofit/>
          </a:bodyPr>
          <a:lstStyle/>
          <a:p>
            <a:pPr marL="0" indent="0">
              <a:buNone/>
            </a:pPr>
            <a:r>
              <a:rPr lang="en-AU" sz="2000" dirty="0"/>
              <a:t>It is your responsibility as an ASIC and VIC pass holder to ensure that all security gates (personal and vehicle) are closed and secure after use. </a:t>
            </a:r>
          </a:p>
          <a:p>
            <a:pPr marL="0" indent="0">
              <a:buNone/>
            </a:pPr>
            <a:r>
              <a:rPr lang="en-AU" sz="2000" dirty="0"/>
              <a:t>Waiting for the gate to close before leaving the area after use is a </a:t>
            </a:r>
            <a:r>
              <a:rPr lang="en-AU" sz="2000" b="1" u="sng" dirty="0"/>
              <a:t>mandatory requirement</a:t>
            </a:r>
            <a:r>
              <a:rPr lang="en-AU" sz="2000" u="sng" dirty="0"/>
              <a:t>.</a:t>
            </a:r>
            <a:endParaRPr lang="en-US" sz="2000" dirty="0"/>
          </a:p>
        </p:txBody>
      </p:sp>
      <p:sp>
        <p:nvSpPr>
          <p:cNvPr id="4" name="Footer Placeholder 3"/>
          <p:cNvSpPr>
            <a:spLocks noGrp="1"/>
          </p:cNvSpPr>
          <p:nvPr>
            <p:ph type="ftr" sz="quarter" idx="11"/>
          </p:nvPr>
        </p:nvSpPr>
        <p:spPr/>
        <p:txBody>
          <a:bodyPr/>
          <a:lstStyle/>
          <a:p>
            <a:endParaRPr lang="en-AU" dirty="0"/>
          </a:p>
        </p:txBody>
      </p:sp>
      <p:pic>
        <p:nvPicPr>
          <p:cNvPr id="5" name="Picture 2" descr="http://s2.thejournal.ie/media/2013/02/belgium-diamond-heist-5-630x41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865" y="3717032"/>
            <a:ext cx="3426726" cy="226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32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F894-D816-BDE2-B96C-9450F37B7B50}"/>
              </a:ext>
            </a:extLst>
          </p:cNvPr>
          <p:cNvSpPr>
            <a:spLocks noGrp="1"/>
          </p:cNvSpPr>
          <p:nvPr>
            <p:ph type="title"/>
          </p:nvPr>
        </p:nvSpPr>
        <p:spPr/>
        <p:txBody>
          <a:bodyPr>
            <a:noAutofit/>
          </a:bodyPr>
          <a:lstStyle/>
          <a:p>
            <a:r>
              <a:rPr lang="en-AU" sz="3600" dirty="0"/>
              <a:t>Movement Area Speed Limits</a:t>
            </a:r>
          </a:p>
        </p:txBody>
      </p:sp>
      <p:sp>
        <p:nvSpPr>
          <p:cNvPr id="3" name="Content Placeholder 2">
            <a:extLst>
              <a:ext uri="{FF2B5EF4-FFF2-40B4-BE49-F238E27FC236}">
                <a16:creationId xmlns:a16="http://schemas.microsoft.com/office/drawing/2014/main" id="{7DF0E2FB-3BB7-EB85-A68D-E0105B4EB057}"/>
              </a:ext>
            </a:extLst>
          </p:cNvPr>
          <p:cNvSpPr>
            <a:spLocks noGrp="1"/>
          </p:cNvSpPr>
          <p:nvPr>
            <p:ph sz="half" idx="1"/>
          </p:nvPr>
        </p:nvSpPr>
        <p:spPr/>
        <p:txBody>
          <a:bodyPr>
            <a:normAutofit/>
          </a:bodyPr>
          <a:lstStyle/>
          <a:p>
            <a:pPr marL="0" indent="0" algn="l">
              <a:buNone/>
            </a:pPr>
            <a:endParaRPr lang="en-AU" sz="2400" dirty="0"/>
          </a:p>
          <a:p>
            <a:pPr marL="0" indent="0" algn="l">
              <a:buNone/>
            </a:pPr>
            <a:r>
              <a:rPr lang="en-AU" sz="2400" dirty="0"/>
              <a:t>Drivers must adhere to the following speed limits:</a:t>
            </a:r>
          </a:p>
          <a:p>
            <a:pPr marL="0" indent="0">
              <a:buNone/>
            </a:pPr>
            <a:endParaRPr lang="en-AU" dirty="0"/>
          </a:p>
          <a:p>
            <a:pPr marL="0" indent="0">
              <a:buNone/>
            </a:pPr>
            <a:endParaRPr lang="en-AU" sz="2400" b="1" dirty="0"/>
          </a:p>
        </p:txBody>
      </p:sp>
      <p:sp>
        <p:nvSpPr>
          <p:cNvPr id="5" name="Footer Placeholder 4">
            <a:extLst>
              <a:ext uri="{FF2B5EF4-FFF2-40B4-BE49-F238E27FC236}">
                <a16:creationId xmlns:a16="http://schemas.microsoft.com/office/drawing/2014/main" id="{B4D73999-A224-7A67-BD55-1B33631D614C}"/>
              </a:ext>
            </a:extLst>
          </p:cNvPr>
          <p:cNvSpPr>
            <a:spLocks noGrp="1"/>
          </p:cNvSpPr>
          <p:nvPr>
            <p:ph type="ftr" sz="quarter" idx="11"/>
          </p:nvPr>
        </p:nvSpPr>
        <p:spPr/>
        <p:txBody>
          <a:bodyPr/>
          <a:lstStyle/>
          <a:p>
            <a:endParaRPr lang="en-AU" dirty="0"/>
          </a:p>
        </p:txBody>
      </p:sp>
      <p:pic>
        <p:nvPicPr>
          <p:cNvPr id="11" name="Content Placeholder 10">
            <a:extLst>
              <a:ext uri="{FF2B5EF4-FFF2-40B4-BE49-F238E27FC236}">
                <a16:creationId xmlns:a16="http://schemas.microsoft.com/office/drawing/2014/main" id="{9385C5FB-1939-BD7C-5148-A71A9EF78E8B}"/>
              </a:ext>
            </a:extLst>
          </p:cNvPr>
          <p:cNvPicPr>
            <a:picLocks noGrp="1" noChangeAspect="1"/>
          </p:cNvPicPr>
          <p:nvPr>
            <p:ph sz="half" idx="2"/>
          </p:nvPr>
        </p:nvPicPr>
        <p:blipFill>
          <a:blip r:embed="rId2"/>
          <a:stretch>
            <a:fillRect/>
          </a:stretch>
        </p:blipFill>
        <p:spPr>
          <a:xfrm>
            <a:off x="5219700" y="1607095"/>
            <a:ext cx="3467100" cy="4512172"/>
          </a:xfrm>
        </p:spPr>
      </p:pic>
      <p:pic>
        <p:nvPicPr>
          <p:cNvPr id="13" name="Picture 12">
            <a:extLst>
              <a:ext uri="{FF2B5EF4-FFF2-40B4-BE49-F238E27FC236}">
                <a16:creationId xmlns:a16="http://schemas.microsoft.com/office/drawing/2014/main" id="{DDDB9AE7-DE09-8CAA-4FA5-FCAA11431984}"/>
              </a:ext>
            </a:extLst>
          </p:cNvPr>
          <p:cNvPicPr>
            <a:picLocks noChangeAspect="1"/>
          </p:cNvPicPr>
          <p:nvPr/>
        </p:nvPicPr>
        <p:blipFill>
          <a:blip r:embed="rId3"/>
          <a:stretch>
            <a:fillRect/>
          </a:stretch>
        </p:blipFill>
        <p:spPr>
          <a:xfrm>
            <a:off x="827584" y="3429000"/>
            <a:ext cx="4480237" cy="936104"/>
          </a:xfrm>
          <a:prstGeom prst="rect">
            <a:avLst/>
          </a:prstGeom>
        </p:spPr>
      </p:pic>
    </p:spTree>
    <p:extLst>
      <p:ext uri="{BB962C8B-B14F-4D97-AF65-F5344CB8AC3E}">
        <p14:creationId xmlns:p14="http://schemas.microsoft.com/office/powerpoint/2010/main" val="2222138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Smoking</a:t>
            </a:r>
          </a:p>
        </p:txBody>
      </p:sp>
      <p:sp>
        <p:nvSpPr>
          <p:cNvPr id="3" name="Content Placeholder 2"/>
          <p:cNvSpPr>
            <a:spLocks noGrp="1"/>
          </p:cNvSpPr>
          <p:nvPr>
            <p:ph idx="1"/>
          </p:nvPr>
        </p:nvSpPr>
        <p:spPr/>
        <p:txBody>
          <a:bodyPr>
            <a:normAutofit/>
          </a:bodyPr>
          <a:lstStyle/>
          <a:p>
            <a:pPr marL="0" indent="0" algn="ctr">
              <a:buNone/>
            </a:pPr>
            <a:r>
              <a:rPr lang="en-AU" sz="2800" b="1" u="sng" dirty="0"/>
              <a:t>SMOKING IS TOTALLY BANNED AIRSIDE</a:t>
            </a:r>
          </a:p>
          <a:p>
            <a:pPr marL="0" indent="0">
              <a:buNone/>
            </a:pPr>
            <a:r>
              <a:rPr lang="en-AU" sz="2000" dirty="0"/>
              <a:t>Geraldton Airport also prohibits smoking in Terminal buildings and within 5 metres of any entrance. </a:t>
            </a:r>
          </a:p>
        </p:txBody>
      </p:sp>
      <p:sp>
        <p:nvSpPr>
          <p:cNvPr id="4" name="Footer Placeholder 3"/>
          <p:cNvSpPr>
            <a:spLocks noGrp="1"/>
          </p:cNvSpPr>
          <p:nvPr>
            <p:ph type="ftr" sz="quarter" idx="11"/>
          </p:nvPr>
        </p:nvSpPr>
        <p:spPr/>
        <p:txBody>
          <a:bodyPr/>
          <a:lstStyle/>
          <a:p>
            <a:endParaRPr lang="en-AU"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178" t="1958" r="6896" b="4791"/>
          <a:stretch/>
        </p:blipFill>
        <p:spPr>
          <a:xfrm>
            <a:off x="1617838" y="3429000"/>
            <a:ext cx="1722740" cy="26174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5892" y="3429000"/>
            <a:ext cx="1821583" cy="2459137"/>
          </a:xfrm>
          <a:prstGeom prst="rect">
            <a:avLst/>
          </a:prstGeom>
        </p:spPr>
      </p:pic>
      <p:pic>
        <p:nvPicPr>
          <p:cNvPr id="9" name="Picture 2" descr="http://www.smartsign.com/img/lg/L/Thank-You-Table-Top-Sign-L-0967-TT.gif">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19" t="2000" r="3530" b="5922"/>
          <a:stretch/>
        </p:blipFill>
        <p:spPr bwMode="auto">
          <a:xfrm>
            <a:off x="3707904" y="3789040"/>
            <a:ext cx="2648947" cy="1818110"/>
          </a:xfrm>
          <a:prstGeom prst="rect">
            <a:avLst/>
          </a:prstGeom>
          <a:ln w="9525"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30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16632"/>
            <a:ext cx="8135960" cy="5753403"/>
          </a:xfrm>
          <a:prstGeom prst="rect">
            <a:avLst/>
          </a:prstGeom>
        </p:spPr>
      </p:pic>
    </p:spTree>
    <p:extLst>
      <p:ext uri="{BB962C8B-B14F-4D97-AF65-F5344CB8AC3E}">
        <p14:creationId xmlns:p14="http://schemas.microsoft.com/office/powerpoint/2010/main" val="308624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Workplace Policies</a:t>
            </a:r>
          </a:p>
        </p:txBody>
      </p:sp>
      <p:sp>
        <p:nvSpPr>
          <p:cNvPr id="3" name="Content Placeholder 2"/>
          <p:cNvSpPr>
            <a:spLocks noGrp="1"/>
          </p:cNvSpPr>
          <p:nvPr>
            <p:ph idx="1"/>
          </p:nvPr>
        </p:nvSpPr>
        <p:spPr>
          <a:xfrm>
            <a:off x="1475656" y="1600200"/>
            <a:ext cx="7211144" cy="2476872"/>
          </a:xfrm>
        </p:spPr>
        <p:txBody>
          <a:bodyPr>
            <a:noAutofit/>
          </a:bodyPr>
          <a:lstStyle/>
          <a:p>
            <a:pPr marL="0" indent="0">
              <a:buNone/>
            </a:pPr>
            <a:r>
              <a:rPr lang="en-AU" sz="2000" dirty="0"/>
              <a:t>Geraldton Airport has policies on workplace health and safety, environment and risk management.</a:t>
            </a:r>
          </a:p>
          <a:p>
            <a:pPr marL="0" indent="0">
              <a:buNone/>
            </a:pPr>
            <a:r>
              <a:rPr lang="en-AU" sz="2000" dirty="0"/>
              <a:t>Geraldton Airport is committed to providing a safe and secure working environment.</a:t>
            </a:r>
          </a:p>
          <a:p>
            <a:pPr marL="0" indent="0">
              <a:buNone/>
            </a:pPr>
            <a:endParaRPr lang="en-AU" dirty="0"/>
          </a:p>
        </p:txBody>
      </p:sp>
      <p:sp>
        <p:nvSpPr>
          <p:cNvPr id="4" name="Footer Placeholder 3"/>
          <p:cNvSpPr>
            <a:spLocks noGrp="1"/>
          </p:cNvSpPr>
          <p:nvPr>
            <p:ph type="ftr" sz="quarter" idx="11"/>
          </p:nvPr>
        </p:nvSpPr>
        <p:spPr/>
        <p:txBody>
          <a:bodyPr/>
          <a:lstStyle/>
          <a:p>
            <a:endParaRPr lang="en-AU"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121" b="15152"/>
          <a:stretch/>
        </p:blipFill>
        <p:spPr>
          <a:xfrm>
            <a:off x="2830978" y="3429000"/>
            <a:ext cx="4500500" cy="2454818"/>
          </a:xfrm>
          <a:prstGeom prst="rect">
            <a:avLst/>
          </a:prstGeom>
        </p:spPr>
      </p:pic>
    </p:spTree>
    <p:extLst>
      <p:ext uri="{BB962C8B-B14F-4D97-AF65-F5344CB8AC3E}">
        <p14:creationId xmlns:p14="http://schemas.microsoft.com/office/powerpoint/2010/main" val="3891686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Drugs &amp; Alcohol</a:t>
            </a:r>
          </a:p>
        </p:txBody>
      </p:sp>
      <p:sp>
        <p:nvSpPr>
          <p:cNvPr id="3" name="Content Placeholder 2"/>
          <p:cNvSpPr>
            <a:spLocks noGrp="1"/>
          </p:cNvSpPr>
          <p:nvPr>
            <p:ph sz="half" idx="1"/>
          </p:nvPr>
        </p:nvSpPr>
        <p:spPr>
          <a:xfrm>
            <a:off x="1475656" y="1600201"/>
            <a:ext cx="7207268" cy="2116832"/>
          </a:xfrm>
        </p:spPr>
        <p:txBody>
          <a:bodyPr>
            <a:noAutofit/>
          </a:bodyPr>
          <a:lstStyle/>
          <a:p>
            <a:pPr marL="0" indent="0">
              <a:buNone/>
            </a:pPr>
            <a:r>
              <a:rPr lang="en-AU" sz="2000" dirty="0"/>
              <a:t>Under CASA Regulations, Geraldton Airport has a Drug and Alcohol Management Plan otherwise known as DAMP.</a:t>
            </a:r>
          </a:p>
          <a:p>
            <a:pPr marL="0" indent="0">
              <a:buNone/>
            </a:pPr>
            <a:endParaRPr lang="en-AU" sz="2200" dirty="0"/>
          </a:p>
        </p:txBody>
      </p:sp>
      <p:sp>
        <p:nvSpPr>
          <p:cNvPr id="7" name="Content Placeholder 6"/>
          <p:cNvSpPr>
            <a:spLocks noGrp="1"/>
          </p:cNvSpPr>
          <p:nvPr>
            <p:ph sz="half" idx="2"/>
          </p:nvPr>
        </p:nvSpPr>
        <p:spPr>
          <a:xfrm>
            <a:off x="1475656" y="2420888"/>
            <a:ext cx="3888432" cy="3705275"/>
          </a:xfrm>
        </p:spPr>
        <p:txBody>
          <a:bodyPr>
            <a:noAutofit/>
          </a:bodyPr>
          <a:lstStyle/>
          <a:p>
            <a:pPr marL="0" indent="0">
              <a:buNone/>
            </a:pPr>
            <a:r>
              <a:rPr lang="en-AU" sz="2000" dirty="0"/>
              <a:t>To be fit to work or drive, you must not be affected by drugs (prescription or otherwise) or alcohol.</a:t>
            </a:r>
          </a:p>
          <a:p>
            <a:pPr marL="0" indent="0">
              <a:buNone/>
            </a:pPr>
            <a:r>
              <a:rPr lang="en-AU" sz="2000" dirty="0"/>
              <a:t>This is because the effects lead to poor judgment, reduced alertness and a false sense of confidence in a hazardous environment.</a:t>
            </a:r>
            <a:endParaRPr lang="en-US" sz="2000" dirty="0"/>
          </a:p>
          <a:p>
            <a:pPr marL="0" indent="0">
              <a:buNone/>
            </a:pPr>
            <a:endParaRPr lang="en-AU" dirty="0"/>
          </a:p>
        </p:txBody>
      </p:sp>
      <p:sp>
        <p:nvSpPr>
          <p:cNvPr id="4" name="Footer Placeholder 3"/>
          <p:cNvSpPr>
            <a:spLocks noGrp="1"/>
          </p:cNvSpPr>
          <p:nvPr>
            <p:ph type="ftr" sz="quarter" idx="11"/>
          </p:nvPr>
        </p:nvSpPr>
        <p:spPr/>
        <p:txBody>
          <a:bodyPr/>
          <a:lstStyle/>
          <a:p>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244" y="2508783"/>
            <a:ext cx="2067915" cy="2936441"/>
          </a:xfrm>
          <a:prstGeom prst="rect">
            <a:avLst/>
          </a:prstGeom>
        </p:spPr>
      </p:pic>
    </p:spTree>
    <p:extLst>
      <p:ext uri="{BB962C8B-B14F-4D97-AF65-F5344CB8AC3E}">
        <p14:creationId xmlns:p14="http://schemas.microsoft.com/office/powerpoint/2010/main" val="1038731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Spillage Containment</a:t>
            </a:r>
          </a:p>
        </p:txBody>
      </p:sp>
      <p:sp>
        <p:nvSpPr>
          <p:cNvPr id="3" name="Content Placeholder 2"/>
          <p:cNvSpPr>
            <a:spLocks noGrp="1"/>
          </p:cNvSpPr>
          <p:nvPr>
            <p:ph sz="half" idx="1"/>
          </p:nvPr>
        </p:nvSpPr>
        <p:spPr>
          <a:xfrm>
            <a:off x="1475656" y="1600200"/>
            <a:ext cx="4464496" cy="4525963"/>
          </a:xfrm>
        </p:spPr>
        <p:txBody>
          <a:bodyPr>
            <a:noAutofit/>
          </a:bodyPr>
          <a:lstStyle/>
          <a:p>
            <a:pPr marL="0" indent="0">
              <a:buNone/>
            </a:pPr>
            <a:r>
              <a:rPr lang="en-AU" sz="2000" dirty="0"/>
              <a:t>Any amount of aviation fuel must be cleaned up immediately (even wing fuel samples).</a:t>
            </a:r>
          </a:p>
          <a:p>
            <a:pPr marL="0" indent="0">
              <a:spcBef>
                <a:spcPts val="200"/>
              </a:spcBef>
              <a:spcAft>
                <a:spcPts val="200"/>
              </a:spcAft>
              <a:buNone/>
            </a:pPr>
            <a:r>
              <a:rPr lang="en-AU" sz="2000" dirty="0"/>
              <a:t>Any spills of hazardous substances (fuel, oil, diesel, hydraulic fluid) must be reported immediately to Airport Staff.</a:t>
            </a:r>
          </a:p>
          <a:p>
            <a:pPr marL="0" indent="0">
              <a:spcBef>
                <a:spcPts val="200"/>
              </a:spcBef>
              <a:spcAft>
                <a:spcPts val="200"/>
              </a:spcAft>
              <a:buNone/>
            </a:pPr>
            <a:endParaRPr lang="en-AU" sz="2000" dirty="0"/>
          </a:p>
          <a:p>
            <a:pPr marL="0" indent="0">
              <a:buNone/>
            </a:pPr>
            <a:endParaRPr lang="en-AU" sz="2000" dirty="0"/>
          </a:p>
        </p:txBody>
      </p:sp>
      <p:sp>
        <p:nvSpPr>
          <p:cNvPr id="4" name="Footer Placeholder 3"/>
          <p:cNvSpPr>
            <a:spLocks noGrp="1"/>
          </p:cNvSpPr>
          <p:nvPr>
            <p:ph type="ftr" sz="quarter" idx="11"/>
          </p:nvPr>
        </p:nvSpPr>
        <p:spPr/>
        <p:txBody>
          <a:bodyPr/>
          <a:lstStyle/>
          <a:p>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2997" y="1988840"/>
            <a:ext cx="2142143" cy="1603326"/>
          </a:xfrm>
          <a:prstGeom prst="rect">
            <a:avLst/>
          </a:prstGeom>
        </p:spPr>
      </p:pic>
      <p:pic>
        <p:nvPicPr>
          <p:cNvPr id="7" name="Picture 6" descr="http://wtxf.images.worldnow.com/images/819455_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997" y="4005064"/>
            <a:ext cx="2138809" cy="160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54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Aircraft Safety</a:t>
            </a:r>
          </a:p>
        </p:txBody>
      </p:sp>
      <p:sp>
        <p:nvSpPr>
          <p:cNvPr id="7" name="Content Placeholder 6"/>
          <p:cNvSpPr>
            <a:spLocks noGrp="1"/>
          </p:cNvSpPr>
          <p:nvPr>
            <p:ph idx="1"/>
          </p:nvPr>
        </p:nvSpPr>
        <p:spPr/>
        <p:txBody>
          <a:bodyPr>
            <a:noAutofit/>
          </a:bodyPr>
          <a:lstStyle/>
          <a:p>
            <a:pPr marL="0" indent="0">
              <a:spcAft>
                <a:spcPts val="600"/>
              </a:spcAft>
              <a:buNone/>
            </a:pPr>
            <a:r>
              <a:rPr lang="en-AU" sz="1800" dirty="0"/>
              <a:t>Propellers and jets are unique to an Airport such as Geraldton.  At no point should you approach an aircraft unless authorised to do so.</a:t>
            </a:r>
          </a:p>
          <a:p>
            <a:pPr marL="0" indent="0">
              <a:spcAft>
                <a:spcPts val="600"/>
              </a:spcAft>
              <a:buNone/>
            </a:pPr>
            <a:r>
              <a:rPr lang="en-AU" sz="1800" dirty="0"/>
              <a:t>Propellers and Jet engines can appear as though they are not turning and pose serious risk of injury / death.</a:t>
            </a:r>
          </a:p>
          <a:p>
            <a:pPr marL="0" indent="0">
              <a:spcAft>
                <a:spcPts val="600"/>
              </a:spcAft>
              <a:buNone/>
            </a:pPr>
            <a:r>
              <a:rPr lang="en-AU" sz="1800" dirty="0"/>
              <a:t>When the red rotating strobes or beacons are on, </a:t>
            </a:r>
            <a:r>
              <a:rPr lang="en-AU" sz="1800" b="1" u="sng" dirty="0"/>
              <a:t>DO NOT APPROACH</a:t>
            </a:r>
            <a:r>
              <a:rPr lang="en-AU" sz="1800" dirty="0"/>
              <a:t> the aircraft.</a:t>
            </a:r>
          </a:p>
          <a:p>
            <a:pPr marL="0" indent="0">
              <a:spcAft>
                <a:spcPts val="600"/>
              </a:spcAft>
              <a:buNone/>
            </a:pPr>
            <a:r>
              <a:rPr lang="en-AU" sz="1800" dirty="0"/>
              <a:t>Another risk associated with aircraft is </a:t>
            </a:r>
            <a:r>
              <a:rPr lang="en-AU" sz="1800" b="1" u="sng" dirty="0"/>
              <a:t>PROP-WASH</a:t>
            </a:r>
            <a:r>
              <a:rPr lang="en-AU" sz="1800" dirty="0"/>
              <a:t> or </a:t>
            </a:r>
            <a:r>
              <a:rPr lang="en-AU" sz="1800" b="1" u="sng" dirty="0"/>
              <a:t>JETBLAST</a:t>
            </a:r>
            <a:r>
              <a:rPr lang="en-AU" sz="1800" dirty="0"/>
              <a:t>. This is caused by the thrust from the engines or turbines.  This phenomenon is known to overturn trucks and cars.</a:t>
            </a:r>
          </a:p>
          <a:p>
            <a:pPr marL="0" indent="0">
              <a:buNone/>
            </a:pPr>
            <a:endParaRPr lang="en-AU" sz="2200" dirty="0"/>
          </a:p>
        </p:txBody>
      </p:sp>
      <p:pic>
        <p:nvPicPr>
          <p:cNvPr id="8" name="Picture 2" descr="https://www17.corecommerce.com/~sierrahotel/uploads/image/Picture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274" y="4581128"/>
            <a:ext cx="4015822" cy="220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680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AU" dirty="0"/>
          </a:p>
        </p:txBody>
      </p:sp>
      <p:pic>
        <p:nvPicPr>
          <p:cNvPr id="11" name="Picture 2" descr="http://wilko.files.wordpress.com/2010/05/photo39.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9" t="8375" r="639" b="20456"/>
          <a:stretch/>
        </p:blipFill>
        <p:spPr bwMode="auto">
          <a:xfrm>
            <a:off x="1032163" y="537422"/>
            <a:ext cx="4403934" cy="24054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aerospaceweb.org/question/electronics/lights/b73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163" y="3448562"/>
            <a:ext cx="4403934" cy="2402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508104" y="1016896"/>
            <a:ext cx="3357454" cy="1446550"/>
          </a:xfrm>
          <a:prstGeom prst="rect">
            <a:avLst/>
          </a:prstGeom>
          <a:noFill/>
        </p:spPr>
        <p:txBody>
          <a:bodyPr wrap="square" rtlCol="0">
            <a:spAutoFit/>
          </a:bodyPr>
          <a:lstStyle/>
          <a:p>
            <a:pPr algn="just"/>
            <a:r>
              <a:rPr lang="en-AU" sz="2200" dirty="0">
                <a:latin typeface="Arial" panose="020B0604020202020204" pitchFamily="34" charset="0"/>
                <a:cs typeface="Arial" panose="020B0604020202020204" pitchFamily="34" charset="0"/>
              </a:rPr>
              <a:t>This is an example of what a propeller can do to an aircraft. Imagine if it was you!</a:t>
            </a:r>
          </a:p>
        </p:txBody>
      </p:sp>
      <p:sp>
        <p:nvSpPr>
          <p:cNvPr id="14" name="TextBox 13"/>
          <p:cNvSpPr txBox="1"/>
          <p:nvPr/>
        </p:nvSpPr>
        <p:spPr>
          <a:xfrm>
            <a:off x="5498295" y="3448562"/>
            <a:ext cx="3439155" cy="2462213"/>
          </a:xfrm>
          <a:prstGeom prst="rect">
            <a:avLst/>
          </a:prstGeom>
          <a:noFill/>
        </p:spPr>
        <p:txBody>
          <a:bodyPr wrap="square" rtlCol="0">
            <a:spAutoFit/>
          </a:bodyPr>
          <a:lstStyle/>
          <a:p>
            <a:pPr algn="just"/>
            <a:r>
              <a:rPr lang="en-AU" sz="2200" dirty="0">
                <a:latin typeface="Arial" panose="020B0604020202020204" pitchFamily="34" charset="0"/>
                <a:cs typeface="Arial" panose="020B0604020202020204" pitchFamily="34" charset="0"/>
              </a:rPr>
              <a:t>Note the red rotating strobe/beacon on the top of the fuselage.  This is the </a:t>
            </a:r>
            <a:r>
              <a:rPr lang="en-AU" sz="2200" b="1" dirty="0">
                <a:latin typeface="Arial" panose="020B0604020202020204" pitchFamily="34" charset="0"/>
                <a:cs typeface="Arial" panose="020B0604020202020204" pitchFamily="34" charset="0"/>
              </a:rPr>
              <a:t>DO NOT APPROACH</a:t>
            </a:r>
            <a:r>
              <a:rPr lang="en-AU" sz="2200" dirty="0">
                <a:latin typeface="Arial" panose="020B0604020202020204" pitchFamily="34" charset="0"/>
                <a:cs typeface="Arial" panose="020B0604020202020204" pitchFamily="34" charset="0"/>
              </a:rPr>
              <a:t> beacon. It can also be underneath and/or on the tip of the tail.</a:t>
            </a:r>
          </a:p>
        </p:txBody>
      </p:sp>
    </p:spTree>
    <p:extLst>
      <p:ext uri="{BB962C8B-B14F-4D97-AF65-F5344CB8AC3E}">
        <p14:creationId xmlns:p14="http://schemas.microsoft.com/office/powerpoint/2010/main" val="3497268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FOD – Foreign </a:t>
            </a:r>
            <a:r>
              <a:rPr lang="en-AU"/>
              <a:t>Object Debris</a:t>
            </a:r>
            <a:endParaRPr lang="en-AU" dirty="0"/>
          </a:p>
        </p:txBody>
      </p:sp>
      <p:sp>
        <p:nvSpPr>
          <p:cNvPr id="3" name="Content Placeholder 2"/>
          <p:cNvSpPr>
            <a:spLocks noGrp="1"/>
          </p:cNvSpPr>
          <p:nvPr>
            <p:ph idx="1"/>
          </p:nvPr>
        </p:nvSpPr>
        <p:spPr/>
        <p:txBody>
          <a:bodyPr>
            <a:noAutofit/>
          </a:bodyPr>
          <a:lstStyle/>
          <a:p>
            <a:pPr marL="0" indent="0">
              <a:spcAft>
                <a:spcPts val="800"/>
              </a:spcAft>
              <a:buNone/>
            </a:pPr>
            <a:r>
              <a:rPr lang="en-AU" sz="1800" dirty="0"/>
              <a:t>Modern aircraft engines act like powerful vacuum cleaners. </a:t>
            </a:r>
          </a:p>
          <a:p>
            <a:pPr marL="0" indent="0">
              <a:spcAft>
                <a:spcPts val="800"/>
              </a:spcAft>
              <a:buNone/>
            </a:pPr>
            <a:r>
              <a:rPr lang="en-AU" sz="1800" dirty="0"/>
              <a:t>Any loose items within the vicinity of an aircraft pose a risk to become FOD. Items such as tools, drink cans, nuts and bolts or even sunglasses can be sucked into the aircraft engines causing expensive repairs as well as irreparable damage to the aircraft engine.</a:t>
            </a:r>
          </a:p>
          <a:p>
            <a:pPr marL="0" indent="0">
              <a:spcAft>
                <a:spcPts val="800"/>
              </a:spcAft>
              <a:buNone/>
            </a:pPr>
            <a:r>
              <a:rPr lang="en-AU" sz="1800" dirty="0"/>
              <a:t>Whenever airside precautions </a:t>
            </a:r>
            <a:r>
              <a:rPr lang="en-AU" sz="1800" b="1" u="sng" dirty="0"/>
              <a:t>MUST</a:t>
            </a:r>
            <a:r>
              <a:rPr lang="en-AU" sz="1800" dirty="0"/>
              <a:t> be taken to ensure your work area is clean and nothing can blow away or be sucked into a aircraft.</a:t>
            </a:r>
          </a:p>
          <a:p>
            <a:pPr marL="0" indent="0">
              <a:buNone/>
            </a:pPr>
            <a:endParaRPr lang="en-AU" sz="2000" dirty="0"/>
          </a:p>
        </p:txBody>
      </p:sp>
      <p:sp>
        <p:nvSpPr>
          <p:cNvPr id="4" name="Footer Placeholder 3"/>
          <p:cNvSpPr>
            <a:spLocks noGrp="1"/>
          </p:cNvSpPr>
          <p:nvPr>
            <p:ph type="ftr" sz="quarter" idx="11"/>
          </p:nvPr>
        </p:nvSpPr>
        <p:spPr/>
        <p:txBody>
          <a:bodyPr/>
          <a:lstStyle/>
          <a:p>
            <a:endParaRPr lang="en-AU" dirty="0"/>
          </a:p>
        </p:txBody>
      </p:sp>
      <p:pic>
        <p:nvPicPr>
          <p:cNvPr id="5" name="Picture 4" descr="http://www.aviationpics.de/fod/0102_00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5" y="4269476"/>
            <a:ext cx="2664296" cy="1998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hhmercer.com/images/Fod2.jpg">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8612" y="4286703"/>
            <a:ext cx="1674506" cy="167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953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Effects of FOD</a:t>
            </a:r>
          </a:p>
        </p:txBody>
      </p:sp>
      <p:sp>
        <p:nvSpPr>
          <p:cNvPr id="7" name="Content Placeholder 6"/>
          <p:cNvSpPr>
            <a:spLocks noGrp="1"/>
          </p:cNvSpPr>
          <p:nvPr>
            <p:ph idx="1"/>
          </p:nvPr>
        </p:nvSpPr>
        <p:spPr>
          <a:xfrm>
            <a:off x="1475656" y="3400400"/>
            <a:ext cx="7211144" cy="2908920"/>
          </a:xfrm>
        </p:spPr>
        <p:txBody>
          <a:bodyPr>
            <a:noAutofit/>
          </a:bodyPr>
          <a:lstStyle/>
          <a:p>
            <a:pPr marL="0" indent="0">
              <a:buNone/>
            </a:pPr>
            <a:r>
              <a:rPr lang="en-AU" sz="1500" dirty="0"/>
              <a:t>Flight 4590 was a charter destined for New York’s JFK airport on July 25th, 2000, carrying mostly German tourists headed to South America. As it neared </a:t>
            </a:r>
            <a:r>
              <a:rPr lang="en-AU" sz="1500" dirty="0" err="1"/>
              <a:t>takeoff</a:t>
            </a:r>
            <a:r>
              <a:rPr lang="en-AU" sz="1500" dirty="0"/>
              <a:t> speed, the Concorde struck a thin metal strip on the runway, causing one of its tires to burst. The strip had fallen from the underside of a Continental Airlines DC-10 that had departed minutes earlier, bound for Houston. Chunks of the burst tyre impacted the Concorde’s wing at tremendous velocity, resulting in a powerful shock wave within the wing’s fuel tank that ultimately punctured it. Gases from the engines then ignited leaking fuel, touching off a huge fire. </a:t>
            </a:r>
          </a:p>
          <a:p>
            <a:pPr marL="0" indent="0">
              <a:buNone/>
            </a:pPr>
            <a:r>
              <a:rPr lang="en-AU" sz="1500" dirty="0"/>
              <a:t>The crew wrestled the crippled jet into the air, but lost control moments later, slamming into a hotel. All 109 passengers and crew perished, as did four people on the ground.</a:t>
            </a:r>
          </a:p>
          <a:p>
            <a:pPr marL="0" indent="0">
              <a:buNone/>
            </a:pPr>
            <a:endParaRPr lang="en-AU" dirty="0"/>
          </a:p>
        </p:txBody>
      </p:sp>
      <p:sp>
        <p:nvSpPr>
          <p:cNvPr id="5" name="Footer Placeholder 4"/>
          <p:cNvSpPr>
            <a:spLocks noGrp="1"/>
          </p:cNvSpPr>
          <p:nvPr>
            <p:ph type="ftr" sz="quarter" idx="11"/>
          </p:nvPr>
        </p:nvSpPr>
        <p:spPr/>
        <p:txBody>
          <a:bodyPr/>
          <a:lstStyle/>
          <a:p>
            <a:endParaRPr lang="en-AU" dirty="0"/>
          </a:p>
        </p:txBody>
      </p:sp>
      <p:pic>
        <p:nvPicPr>
          <p:cNvPr id="8" name="Picture 2" descr="http://www.askthepilot.com/wp-content/uploads/2012/11/Concorde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476" y="1340768"/>
            <a:ext cx="2993504" cy="192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12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Loose Loads</a:t>
            </a:r>
          </a:p>
        </p:txBody>
      </p:sp>
      <p:sp>
        <p:nvSpPr>
          <p:cNvPr id="3" name="Content Placeholder 2"/>
          <p:cNvSpPr>
            <a:spLocks noGrp="1"/>
          </p:cNvSpPr>
          <p:nvPr>
            <p:ph idx="1"/>
          </p:nvPr>
        </p:nvSpPr>
        <p:spPr/>
        <p:txBody>
          <a:bodyPr/>
          <a:lstStyle/>
          <a:p>
            <a:pPr marL="0" indent="0">
              <a:buNone/>
            </a:pPr>
            <a:r>
              <a:rPr lang="en-AU" sz="2000" dirty="0"/>
              <a:t>When carrying loose material, such as garbage or wastepaper, the load </a:t>
            </a:r>
            <a:r>
              <a:rPr lang="en-AU" sz="2000" b="1" u="sng" dirty="0"/>
              <a:t>must be covered and thoroughly secure</a:t>
            </a:r>
            <a:r>
              <a:rPr lang="en-AU" sz="2000" b="1" dirty="0"/>
              <a:t> </a:t>
            </a:r>
            <a:r>
              <a:rPr lang="en-AU" sz="2000" dirty="0"/>
              <a:t>to ensure there is no risk of materials escaping and becoming FOD.</a:t>
            </a:r>
          </a:p>
          <a:p>
            <a:pPr marL="0" indent="0">
              <a:buNone/>
            </a:pPr>
            <a:endParaRPr lang="en-AU" dirty="0"/>
          </a:p>
        </p:txBody>
      </p:sp>
      <p:sp>
        <p:nvSpPr>
          <p:cNvPr id="4" name="Footer Placeholder 3"/>
          <p:cNvSpPr>
            <a:spLocks noGrp="1"/>
          </p:cNvSpPr>
          <p:nvPr>
            <p:ph type="ftr" sz="quarter" idx="11"/>
          </p:nvPr>
        </p:nvSpPr>
        <p:spPr/>
        <p:txBody>
          <a:bodyPr/>
          <a:lstStyle/>
          <a:p>
            <a:endParaRPr lang="en-AU" dirty="0"/>
          </a:p>
        </p:txBody>
      </p:sp>
      <p:pic>
        <p:nvPicPr>
          <p:cNvPr id="5" name="Picture 2" descr="http://www.edgecombecountync.gov/client_resources/landfill/cover%20your%20loa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576" y="3284984"/>
            <a:ext cx="378730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55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Height Limitations</a:t>
            </a:r>
          </a:p>
        </p:txBody>
      </p:sp>
      <p:sp>
        <p:nvSpPr>
          <p:cNvPr id="3" name="Content Placeholder 2"/>
          <p:cNvSpPr>
            <a:spLocks noGrp="1"/>
          </p:cNvSpPr>
          <p:nvPr>
            <p:ph idx="1"/>
          </p:nvPr>
        </p:nvSpPr>
        <p:spPr/>
        <p:txBody>
          <a:bodyPr>
            <a:normAutofit/>
          </a:bodyPr>
          <a:lstStyle/>
          <a:p>
            <a:pPr marL="0" indent="0">
              <a:buNone/>
            </a:pPr>
            <a:r>
              <a:rPr lang="en-AU" sz="2000" dirty="0"/>
              <a:t>There is limitations to how high mobile plant or fixed infrastructure can be on or near the Airport grounds, due to the Obstacle Limitation Surface (OLS).</a:t>
            </a:r>
          </a:p>
          <a:p>
            <a:pPr marL="0" indent="0">
              <a:buNone/>
            </a:pPr>
            <a:r>
              <a:rPr lang="en-AU" sz="2000" dirty="0"/>
              <a:t>To ensure aircraft and personal safety, approval is required from Airport Management before any crane or boom can be erected within or around the Airport.</a:t>
            </a:r>
          </a:p>
          <a:p>
            <a:pPr marL="0" indent="0">
              <a:buNone/>
            </a:pPr>
            <a:r>
              <a:rPr lang="en-AU" sz="2000" dirty="0"/>
              <a:t>Following is a copy of the OLS for Geraldton Airport.</a:t>
            </a:r>
          </a:p>
          <a:p>
            <a:pPr marL="0" indent="0">
              <a:buNone/>
            </a:pPr>
            <a:endParaRPr lang="en-AU" dirty="0"/>
          </a:p>
        </p:txBody>
      </p:sp>
      <p:sp>
        <p:nvSpPr>
          <p:cNvPr id="4" name="Footer Placeholder 3"/>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801278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AU" dirty="0"/>
          </a:p>
        </p:txBody>
      </p:sp>
      <p:sp>
        <p:nvSpPr>
          <p:cNvPr id="6" name="Title 1"/>
          <p:cNvSpPr>
            <a:spLocks noGrp="1"/>
          </p:cNvSpPr>
          <p:nvPr>
            <p:ph type="title"/>
          </p:nvPr>
        </p:nvSpPr>
        <p:spPr>
          <a:xfrm>
            <a:off x="6300192" y="274638"/>
            <a:ext cx="2386608" cy="2506290"/>
          </a:xfrm>
        </p:spPr>
        <p:txBody>
          <a:bodyPr>
            <a:normAutofit/>
          </a:bodyPr>
          <a:lstStyle/>
          <a:p>
            <a:r>
              <a:rPr lang="en-AU" sz="3500" dirty="0"/>
              <a:t>Geraldton Airport OLS</a:t>
            </a:r>
          </a:p>
        </p:txBody>
      </p:sp>
      <p:pic>
        <p:nvPicPr>
          <p:cNvPr id="2" name="Picture 1"/>
          <p:cNvPicPr>
            <a:picLocks noChangeAspect="1"/>
          </p:cNvPicPr>
          <p:nvPr/>
        </p:nvPicPr>
        <p:blipFill>
          <a:blip r:embed="rId2"/>
          <a:stretch>
            <a:fillRect/>
          </a:stretch>
        </p:blipFill>
        <p:spPr>
          <a:xfrm>
            <a:off x="1979712" y="188640"/>
            <a:ext cx="4320480" cy="6146035"/>
          </a:xfrm>
          <a:prstGeom prst="rect">
            <a:avLst/>
          </a:prstGeom>
        </p:spPr>
      </p:pic>
    </p:spTree>
    <p:extLst>
      <p:ext uri="{BB962C8B-B14F-4D97-AF65-F5344CB8AC3E}">
        <p14:creationId xmlns:p14="http://schemas.microsoft.com/office/powerpoint/2010/main" val="789744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No-Go Safety Areas</a:t>
            </a:r>
          </a:p>
        </p:txBody>
      </p:sp>
      <p:sp>
        <p:nvSpPr>
          <p:cNvPr id="3" name="Content Placeholder 2"/>
          <p:cNvSpPr>
            <a:spLocks noGrp="1"/>
          </p:cNvSpPr>
          <p:nvPr>
            <p:ph idx="1"/>
          </p:nvPr>
        </p:nvSpPr>
        <p:spPr/>
        <p:txBody>
          <a:bodyPr/>
          <a:lstStyle/>
          <a:p>
            <a:pPr marL="0" indent="0">
              <a:buNone/>
            </a:pPr>
            <a:r>
              <a:rPr lang="en-AU" sz="2000" dirty="0"/>
              <a:t>There are some no-go area’s within the Geraldton Airport. At no point should you go near any of these areas. The main no-go areas are the VOR and the NDB but also include all runways unless escorted by an Airport Reporting Officer or Manager.</a:t>
            </a:r>
            <a:r>
              <a:rPr lang="en-US" sz="2000" dirty="0"/>
              <a:t> </a:t>
            </a:r>
            <a:endParaRPr lang="en-AU" sz="2000" dirty="0"/>
          </a:p>
          <a:p>
            <a:pPr marL="0" indent="0">
              <a:buNone/>
            </a:pPr>
            <a:endParaRPr lang="en-AU" dirty="0"/>
          </a:p>
        </p:txBody>
      </p:sp>
      <p:sp>
        <p:nvSpPr>
          <p:cNvPr id="4" name="Footer Placeholder 3"/>
          <p:cNvSpPr>
            <a:spLocks noGrp="1"/>
          </p:cNvSpPr>
          <p:nvPr>
            <p:ph type="ftr" sz="quarter" idx="11"/>
          </p:nvPr>
        </p:nvSpPr>
        <p:spPr/>
        <p:txBody>
          <a:bodyPr/>
          <a:lstStyle/>
          <a:p>
            <a:endParaRPr lang="en-AU"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339" y="3140968"/>
            <a:ext cx="3519777" cy="2842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02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Environmental Policy</a:t>
            </a:r>
          </a:p>
        </p:txBody>
      </p:sp>
      <p:sp>
        <p:nvSpPr>
          <p:cNvPr id="3" name="Content Placeholder 2"/>
          <p:cNvSpPr>
            <a:spLocks noGrp="1"/>
          </p:cNvSpPr>
          <p:nvPr>
            <p:ph idx="1"/>
          </p:nvPr>
        </p:nvSpPr>
        <p:spPr/>
        <p:txBody>
          <a:bodyPr>
            <a:normAutofit/>
          </a:bodyPr>
          <a:lstStyle/>
          <a:p>
            <a:pPr marL="0" indent="0">
              <a:buNone/>
            </a:pPr>
            <a:r>
              <a:rPr lang="en-AU" sz="2000" dirty="0"/>
              <a:t>Airport Management has a policy to ensure that everyone complies with applicable environmental laws and regulations.</a:t>
            </a:r>
          </a:p>
          <a:p>
            <a:pPr marL="0" indent="0">
              <a:buNone/>
            </a:pPr>
            <a:r>
              <a:rPr lang="en-AU" sz="2000" dirty="0"/>
              <a:t>The policy aims to:</a:t>
            </a:r>
          </a:p>
          <a:p>
            <a:pPr marL="514350" indent="-514350">
              <a:spcBef>
                <a:spcPts val="400"/>
              </a:spcBef>
              <a:spcAft>
                <a:spcPts val="400"/>
              </a:spcAft>
              <a:buFont typeface="+mj-lt"/>
              <a:buAutoNum type="arabicPeriod"/>
            </a:pPr>
            <a:r>
              <a:rPr lang="en-AU" sz="2000" dirty="0"/>
              <a:t>Minimise risk to the environment;</a:t>
            </a:r>
          </a:p>
          <a:p>
            <a:pPr marL="514350" indent="-514350">
              <a:spcBef>
                <a:spcPts val="400"/>
              </a:spcBef>
              <a:spcAft>
                <a:spcPts val="400"/>
              </a:spcAft>
              <a:buFont typeface="+mj-lt"/>
              <a:buAutoNum type="arabicPeriod"/>
            </a:pPr>
            <a:r>
              <a:rPr lang="en-AU" sz="2000" dirty="0"/>
              <a:t>Prevent pollution;</a:t>
            </a:r>
          </a:p>
          <a:p>
            <a:pPr marL="514350" indent="-514350">
              <a:spcBef>
                <a:spcPts val="400"/>
              </a:spcBef>
              <a:spcAft>
                <a:spcPts val="400"/>
              </a:spcAft>
              <a:buFont typeface="+mj-lt"/>
              <a:buAutoNum type="arabicPeriod"/>
            </a:pPr>
            <a:r>
              <a:rPr lang="en-AU" sz="2000" dirty="0"/>
              <a:t>Minimise waste;</a:t>
            </a:r>
          </a:p>
          <a:p>
            <a:pPr marL="514350" indent="-514350">
              <a:spcBef>
                <a:spcPts val="400"/>
              </a:spcBef>
              <a:spcAft>
                <a:spcPts val="400"/>
              </a:spcAft>
              <a:buFont typeface="+mj-lt"/>
              <a:buAutoNum type="arabicPeriod"/>
            </a:pPr>
            <a:r>
              <a:rPr lang="en-AU" sz="2000" dirty="0"/>
              <a:t>Manage scarce resources; and</a:t>
            </a:r>
          </a:p>
          <a:p>
            <a:pPr marL="514350" indent="-514350">
              <a:spcBef>
                <a:spcPts val="400"/>
              </a:spcBef>
              <a:spcAft>
                <a:spcPts val="400"/>
              </a:spcAft>
              <a:buFont typeface="+mj-lt"/>
              <a:buAutoNum type="arabicPeriod"/>
            </a:pPr>
            <a:r>
              <a:rPr lang="en-AU" sz="2000" dirty="0"/>
              <a:t>Minimise risk to natural flora and fauna.</a:t>
            </a:r>
          </a:p>
        </p:txBody>
      </p:sp>
      <p:sp>
        <p:nvSpPr>
          <p:cNvPr id="4" name="Footer Placeholder 3"/>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092089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Congratulations!</a:t>
            </a:r>
          </a:p>
        </p:txBody>
      </p:sp>
      <p:sp>
        <p:nvSpPr>
          <p:cNvPr id="3" name="Content Placeholder 2"/>
          <p:cNvSpPr>
            <a:spLocks noGrp="1"/>
          </p:cNvSpPr>
          <p:nvPr>
            <p:ph idx="1"/>
          </p:nvPr>
        </p:nvSpPr>
        <p:spPr/>
        <p:txBody>
          <a:bodyPr/>
          <a:lstStyle/>
          <a:p>
            <a:pPr marL="0" indent="0" algn="ctr">
              <a:buNone/>
            </a:pPr>
            <a:r>
              <a:rPr lang="en-AU" dirty="0"/>
              <a:t>You have completed the Geraldton Airport Site Induction</a:t>
            </a:r>
          </a:p>
        </p:txBody>
      </p:sp>
      <p:sp>
        <p:nvSpPr>
          <p:cNvPr id="4" name="Footer Placeholder 3"/>
          <p:cNvSpPr>
            <a:spLocks noGrp="1"/>
          </p:cNvSpPr>
          <p:nvPr>
            <p:ph type="ftr" sz="quarter" idx="11"/>
          </p:nvPr>
        </p:nvSpPr>
        <p:spPr/>
        <p:txBody>
          <a:bodyPr/>
          <a:lstStyle/>
          <a:p>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910" y="2996952"/>
            <a:ext cx="3266636" cy="2874640"/>
          </a:xfrm>
          <a:prstGeom prst="rect">
            <a:avLst/>
          </a:prstGeom>
        </p:spPr>
      </p:pic>
    </p:spTree>
    <p:extLst>
      <p:ext uri="{BB962C8B-B14F-4D97-AF65-F5344CB8AC3E}">
        <p14:creationId xmlns:p14="http://schemas.microsoft.com/office/powerpoint/2010/main" val="20374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Taking Responsibility</a:t>
            </a:r>
          </a:p>
        </p:txBody>
      </p:sp>
      <p:sp>
        <p:nvSpPr>
          <p:cNvPr id="6" name="Content Placeholder 5"/>
          <p:cNvSpPr>
            <a:spLocks noGrp="1"/>
          </p:cNvSpPr>
          <p:nvPr>
            <p:ph idx="1"/>
          </p:nvPr>
        </p:nvSpPr>
        <p:spPr>
          <a:xfrm>
            <a:off x="1475656" y="1600201"/>
            <a:ext cx="7211144" cy="1756792"/>
          </a:xfrm>
        </p:spPr>
        <p:txBody>
          <a:bodyPr>
            <a:normAutofit/>
          </a:bodyPr>
          <a:lstStyle/>
          <a:p>
            <a:pPr marL="0" indent="0" algn="just">
              <a:buNone/>
            </a:pPr>
            <a:r>
              <a:rPr lang="en-AU" sz="2000" dirty="0"/>
              <a:t>Everyone who works at Geraldton Airport, including those working for Airport tenants and contractors, </a:t>
            </a:r>
            <a:r>
              <a:rPr lang="en-AU" sz="2000" b="1" u="sng" dirty="0"/>
              <a:t>MUST</a:t>
            </a:r>
            <a:r>
              <a:rPr lang="en-AU" sz="2000" dirty="0"/>
              <a:t> take all reasonable care for the safety of themselves, their employees and others.</a:t>
            </a:r>
          </a:p>
        </p:txBody>
      </p:sp>
      <p:sp>
        <p:nvSpPr>
          <p:cNvPr id="4" name="Footer Placeholder 3"/>
          <p:cNvSpPr>
            <a:spLocks noGrp="1"/>
          </p:cNvSpPr>
          <p:nvPr>
            <p:ph type="ftr" sz="quarter" idx="11"/>
          </p:nvPr>
        </p:nvSpPr>
        <p:spPr/>
        <p:txBody>
          <a:bodyPr/>
          <a:lstStyle/>
          <a:p>
            <a:endParaRPr lang="en-AU" dirty="0"/>
          </a:p>
        </p:txBody>
      </p:sp>
      <p:pic>
        <p:nvPicPr>
          <p:cNvPr id="8" name="Picture 12" descr="http://rlv.zcache.com/headless_guy_safety_sign_poster-rade7d7833ffd4133893a5a9b26fd5f2b_ps9_8byvr_512.jpg">
            <a:hlinkClick r:id="rId2"/>
          </p:cNvPr>
          <p:cNvPicPr>
            <a:picLocks noGrp="1" noChangeAspect="1" noChangeArrowheads="1"/>
          </p:cNvPicPr>
          <p:nvPr>
            <p:ph sz="half" idx="4294967295"/>
          </p:nvPr>
        </p:nvPicPr>
        <p:blipFill rotWithShape="1">
          <a:blip r:embed="rId3" cstate="print">
            <a:extLst>
              <a:ext uri="{28A0092B-C50C-407E-A947-70E740481C1C}">
                <a14:useLocalDpi xmlns:a14="http://schemas.microsoft.com/office/drawing/2010/main" val="0"/>
              </a:ext>
            </a:extLst>
          </a:blip>
          <a:srcRect l="18442" t="2858" r="18718" b="2822"/>
          <a:stretch/>
        </p:blipFill>
        <p:spPr bwMode="auto">
          <a:xfrm>
            <a:off x="2339752" y="3140968"/>
            <a:ext cx="201622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tatic.seton.net.au/media/catalog/product/cache/1/image/5e06319eda06f020e43594a9c230972d/S655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39556"/>
            <a:ext cx="2757217" cy="208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42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Areas of Responsibility</a:t>
            </a:r>
          </a:p>
        </p:txBody>
      </p:sp>
      <p:sp>
        <p:nvSpPr>
          <p:cNvPr id="13" name="Content Placeholder 12"/>
          <p:cNvSpPr>
            <a:spLocks noGrp="1"/>
          </p:cNvSpPr>
          <p:nvPr>
            <p:ph idx="1"/>
          </p:nvPr>
        </p:nvSpPr>
        <p:spPr/>
        <p:txBody>
          <a:bodyPr>
            <a:noAutofit/>
          </a:bodyPr>
          <a:lstStyle/>
          <a:p>
            <a:pPr marL="0" indent="0" algn="just">
              <a:buNone/>
            </a:pPr>
            <a:r>
              <a:rPr lang="en-AU" sz="2000" dirty="0"/>
              <a:t>Geraldton Airport has a Safety Management Committee that meets regularly.  The committee reviews all areas of Airport operations including safety.</a:t>
            </a:r>
          </a:p>
          <a:p>
            <a:pPr marL="0" indent="0">
              <a:buNone/>
            </a:pPr>
            <a:r>
              <a:rPr lang="en-AU" sz="2000" dirty="0"/>
              <a:t>All personnel who work within the Airport grounds has an obligation to report any hazards.  A hazard report form should always be carried when carrying out works.</a:t>
            </a:r>
          </a:p>
          <a:p>
            <a:pPr marL="0" indent="0" algn="just">
              <a:buNone/>
            </a:pPr>
            <a:endParaRPr lang="en-AU" sz="2300" dirty="0"/>
          </a:p>
        </p:txBody>
      </p:sp>
      <p:sp>
        <p:nvSpPr>
          <p:cNvPr id="5" name="Footer Placeholder 4"/>
          <p:cNvSpPr>
            <a:spLocks noGrp="1"/>
          </p:cNvSpPr>
          <p:nvPr>
            <p:ph type="ftr" sz="quarter" idx="11"/>
          </p:nvPr>
        </p:nvSpPr>
        <p:spPr/>
        <p:txBody>
          <a:bodyPr/>
          <a:lstStyle/>
          <a:p>
            <a:endParaRPr lang="en-AU" dirty="0"/>
          </a:p>
        </p:txBody>
      </p:sp>
      <p:pic>
        <p:nvPicPr>
          <p:cNvPr id="3" name="Picture 2"/>
          <p:cNvPicPr>
            <a:picLocks noChangeAspect="1"/>
          </p:cNvPicPr>
          <p:nvPr/>
        </p:nvPicPr>
        <p:blipFill>
          <a:blip r:embed="rId2"/>
          <a:stretch>
            <a:fillRect/>
          </a:stretch>
        </p:blipFill>
        <p:spPr>
          <a:xfrm>
            <a:off x="1763689" y="3786585"/>
            <a:ext cx="3168352" cy="2227466"/>
          </a:xfrm>
          <a:prstGeom prst="rect">
            <a:avLst/>
          </a:prstGeom>
        </p:spPr>
      </p:pic>
    </p:spTree>
    <p:extLst>
      <p:ext uri="{BB962C8B-B14F-4D97-AF65-F5344CB8AC3E}">
        <p14:creationId xmlns:p14="http://schemas.microsoft.com/office/powerpoint/2010/main" val="224876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Emergencies</a:t>
            </a:r>
          </a:p>
        </p:txBody>
      </p:sp>
      <p:sp>
        <p:nvSpPr>
          <p:cNvPr id="7" name="Content Placeholder 6"/>
          <p:cNvSpPr>
            <a:spLocks noGrp="1"/>
          </p:cNvSpPr>
          <p:nvPr>
            <p:ph idx="1"/>
          </p:nvPr>
        </p:nvSpPr>
        <p:spPr/>
        <p:txBody>
          <a:bodyPr>
            <a:noAutofit/>
          </a:bodyPr>
          <a:lstStyle/>
          <a:p>
            <a:pPr marL="0" indent="0">
              <a:buNone/>
            </a:pPr>
            <a:r>
              <a:rPr lang="en-AU" sz="2000" dirty="0"/>
              <a:t>The Airport Emergency Plan (AEP) has been developed to cover the most likely emergencies, such as fires, aircraft crashes, incidents and spillage of hazardous substances (AV Gas, Diesel and any other propellant).</a:t>
            </a:r>
          </a:p>
          <a:p>
            <a:pPr marL="0" indent="0">
              <a:buNone/>
            </a:pPr>
            <a:r>
              <a:rPr lang="en-AU" sz="2000" dirty="0"/>
              <a:t>The AEP is exercised regularly and continuously improved.</a:t>
            </a:r>
            <a:endParaRPr lang="en-US" sz="2000" dirty="0"/>
          </a:p>
        </p:txBody>
      </p:sp>
      <p:sp>
        <p:nvSpPr>
          <p:cNvPr id="5" name="Footer Placeholder 4"/>
          <p:cNvSpPr>
            <a:spLocks noGrp="1"/>
          </p:cNvSpPr>
          <p:nvPr>
            <p:ph type="ftr" sz="quarter" idx="11"/>
          </p:nvPr>
        </p:nvSpPr>
        <p:spPr/>
        <p:txBody>
          <a:bodyPr/>
          <a:lstStyle/>
          <a:p>
            <a:endParaRPr lang="en-AU"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26511"/>
          <a:stretch/>
        </p:blipFill>
        <p:spPr>
          <a:xfrm>
            <a:off x="2567873" y="3789040"/>
            <a:ext cx="5026709" cy="2089242"/>
          </a:xfrm>
          <a:prstGeom prst="rect">
            <a:avLst/>
          </a:prstGeom>
        </p:spPr>
      </p:pic>
    </p:spTree>
    <p:extLst>
      <p:ext uri="{BB962C8B-B14F-4D97-AF65-F5344CB8AC3E}">
        <p14:creationId xmlns:p14="http://schemas.microsoft.com/office/powerpoint/2010/main" val="392309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Fire / Emergency Evacuation</a:t>
            </a:r>
          </a:p>
        </p:txBody>
      </p:sp>
      <p:sp>
        <p:nvSpPr>
          <p:cNvPr id="3" name="Content Placeholder 2"/>
          <p:cNvSpPr>
            <a:spLocks noGrp="1"/>
          </p:cNvSpPr>
          <p:nvPr>
            <p:ph idx="1"/>
          </p:nvPr>
        </p:nvSpPr>
        <p:spPr/>
        <p:txBody>
          <a:bodyPr>
            <a:noAutofit/>
          </a:bodyPr>
          <a:lstStyle/>
          <a:p>
            <a:pPr marL="0" indent="0">
              <a:buNone/>
            </a:pPr>
            <a:r>
              <a:rPr lang="en-AU" sz="2000" dirty="0"/>
              <a:t>The Terminal building is fitted with a fire alarm system.  Fire and Emergency Wardens will provide direction and occupants should exit as per the evacuation plan.</a:t>
            </a:r>
          </a:p>
          <a:p>
            <a:pPr marL="0" indent="0">
              <a:buNone/>
            </a:pPr>
            <a:endParaRPr lang="en-AU" sz="2200" dirty="0"/>
          </a:p>
        </p:txBody>
      </p:sp>
      <p:sp>
        <p:nvSpPr>
          <p:cNvPr id="4" name="Footer Placeholder 3"/>
          <p:cNvSpPr>
            <a:spLocks noGrp="1"/>
          </p:cNvSpPr>
          <p:nvPr>
            <p:ph type="ftr" sz="quarter" idx="11"/>
          </p:nvPr>
        </p:nvSpPr>
        <p:spPr/>
        <p:txBody>
          <a:bodyPr/>
          <a:lstStyle/>
          <a:p>
            <a:endParaRPr lang="en-AU" dirty="0"/>
          </a:p>
        </p:txBody>
      </p:sp>
      <p:pic>
        <p:nvPicPr>
          <p:cNvPr id="5" name="Picture 4"/>
          <p:cNvPicPr>
            <a:picLocks noChangeAspect="1"/>
          </p:cNvPicPr>
          <p:nvPr/>
        </p:nvPicPr>
        <p:blipFill>
          <a:blip r:embed="rId2"/>
          <a:stretch>
            <a:fillRect/>
          </a:stretch>
        </p:blipFill>
        <p:spPr>
          <a:xfrm>
            <a:off x="2624465" y="2636912"/>
            <a:ext cx="4913526" cy="3448359"/>
          </a:xfrm>
          <a:prstGeom prst="rect">
            <a:avLst/>
          </a:prstGeom>
        </p:spPr>
      </p:pic>
    </p:spTree>
    <p:extLst>
      <p:ext uri="{BB962C8B-B14F-4D97-AF65-F5344CB8AC3E}">
        <p14:creationId xmlns:p14="http://schemas.microsoft.com/office/powerpoint/2010/main" val="239067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Evacuation Procedure</a:t>
            </a:r>
          </a:p>
        </p:txBody>
      </p:sp>
      <p:sp>
        <p:nvSpPr>
          <p:cNvPr id="3" name="Content Placeholder 2"/>
          <p:cNvSpPr>
            <a:spLocks noGrp="1"/>
          </p:cNvSpPr>
          <p:nvPr>
            <p:ph idx="1"/>
          </p:nvPr>
        </p:nvSpPr>
        <p:spPr/>
        <p:txBody>
          <a:bodyPr>
            <a:noAutofit/>
          </a:bodyPr>
          <a:lstStyle/>
          <a:p>
            <a:pPr marL="0" indent="0">
              <a:buNone/>
            </a:pPr>
            <a:r>
              <a:rPr lang="en-AU" sz="2000" dirty="0"/>
              <a:t>In case of an emergency, an audible warning siren will sound.  In emergency situations, announcements are made by the fire wardens.</a:t>
            </a:r>
          </a:p>
          <a:p>
            <a:pPr marL="0" indent="0">
              <a:buNone/>
            </a:pPr>
            <a:r>
              <a:rPr lang="en-AU" sz="2000" dirty="0"/>
              <a:t>Evacuation diagrams are located on the walls within the Terminal.  </a:t>
            </a:r>
          </a:p>
          <a:p>
            <a:pPr marL="0" indent="0">
              <a:buNone/>
            </a:pPr>
            <a:endParaRPr lang="en-AU" sz="2000" dirty="0"/>
          </a:p>
        </p:txBody>
      </p:sp>
      <p:sp>
        <p:nvSpPr>
          <p:cNvPr id="4" name="Footer Placeholder 3"/>
          <p:cNvSpPr>
            <a:spLocks noGrp="1"/>
          </p:cNvSpPr>
          <p:nvPr>
            <p:ph type="ftr" sz="quarter" idx="11"/>
          </p:nvPr>
        </p:nvSpPr>
        <p:spPr/>
        <p:txBody>
          <a:bodyPr/>
          <a:lstStyle/>
          <a:p>
            <a:endParaRPr lang="en-AU" dirty="0"/>
          </a:p>
        </p:txBody>
      </p:sp>
      <p:pic>
        <p:nvPicPr>
          <p:cNvPr id="6" name="Picture 5"/>
          <p:cNvPicPr>
            <a:picLocks noChangeAspect="1"/>
          </p:cNvPicPr>
          <p:nvPr/>
        </p:nvPicPr>
        <p:blipFill>
          <a:blip r:embed="rId2"/>
          <a:stretch>
            <a:fillRect/>
          </a:stretch>
        </p:blipFill>
        <p:spPr>
          <a:xfrm>
            <a:off x="1475656" y="3573016"/>
            <a:ext cx="6624736" cy="2420425"/>
          </a:xfrm>
          <a:prstGeom prst="rect">
            <a:avLst/>
          </a:prstGeom>
        </p:spPr>
      </p:pic>
    </p:spTree>
    <p:extLst>
      <p:ext uri="{BB962C8B-B14F-4D97-AF65-F5344CB8AC3E}">
        <p14:creationId xmlns:p14="http://schemas.microsoft.com/office/powerpoint/2010/main" val="4129165850"/>
      </p:ext>
    </p:extLst>
  </p:cSld>
  <p:clrMapOvr>
    <a:masterClrMapping/>
  </p:clrMapOvr>
</p:sld>
</file>

<file path=ppt/theme/theme1.xml><?xml version="1.0" encoding="utf-8"?>
<a:theme xmlns:a="http://schemas.openxmlformats.org/drawingml/2006/main" name="City of Greater Geraldt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Greater Geraldton Powerpoint template</Template>
  <TotalTime>887</TotalTime>
  <Words>1650</Words>
  <Application>Microsoft Office PowerPoint</Application>
  <PresentationFormat>On-screen Show (4:3)</PresentationFormat>
  <Paragraphs>133</Paragraphs>
  <Slides>40</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40</vt:i4>
      </vt:variant>
      <vt:variant>
        <vt:lpstr>Custom Shows</vt:lpstr>
      </vt:variant>
      <vt:variant>
        <vt:i4>1</vt:i4>
      </vt:variant>
    </vt:vector>
  </HeadingPairs>
  <TitlesOfParts>
    <vt:vector size="45" baseType="lpstr">
      <vt:lpstr>Arial</vt:lpstr>
      <vt:lpstr>Calibri</vt:lpstr>
      <vt:lpstr>Century Gothic</vt:lpstr>
      <vt:lpstr>City of Greater Geraldton</vt:lpstr>
      <vt:lpstr>Geraldton Airport</vt:lpstr>
      <vt:lpstr>Introduction to Geraldton Airport</vt:lpstr>
      <vt:lpstr>Workplace Policies</vt:lpstr>
      <vt:lpstr>Environmental Policy</vt:lpstr>
      <vt:lpstr>Taking Responsibility</vt:lpstr>
      <vt:lpstr>Areas of Responsibility</vt:lpstr>
      <vt:lpstr>Emergencies</vt:lpstr>
      <vt:lpstr>Fire / Emergency Evacuation</vt:lpstr>
      <vt:lpstr>Evacuation Procedure</vt:lpstr>
      <vt:lpstr>PowerPoint Presentation</vt:lpstr>
      <vt:lpstr>First Aid</vt:lpstr>
      <vt:lpstr>PowerPoint Presentation</vt:lpstr>
      <vt:lpstr>PowerPoint Presentation</vt:lpstr>
      <vt:lpstr>Incident Reporting</vt:lpstr>
      <vt:lpstr>Taking Risks</vt:lpstr>
      <vt:lpstr>Works Permits</vt:lpstr>
      <vt:lpstr>Digging &amp; Trenching</vt:lpstr>
      <vt:lpstr>Protective Clothing (PPE)</vt:lpstr>
      <vt:lpstr>Fatigue &amp; Tiredness</vt:lpstr>
      <vt:lpstr>Plant &amp; Equipment</vt:lpstr>
      <vt:lpstr>Works Safety Supervisor</vt:lpstr>
      <vt:lpstr>PowerPoint Presentation</vt:lpstr>
      <vt:lpstr>Airside Module</vt:lpstr>
      <vt:lpstr>Identification Cards</vt:lpstr>
      <vt:lpstr>Visitor Identification Card (VIC)</vt:lpstr>
      <vt:lpstr>Security Gates</vt:lpstr>
      <vt:lpstr>Movement Area Speed Limits</vt:lpstr>
      <vt:lpstr>Smoking</vt:lpstr>
      <vt:lpstr>PowerPoint Presentation</vt:lpstr>
      <vt:lpstr>Drugs &amp; Alcohol</vt:lpstr>
      <vt:lpstr>Spillage Containment</vt:lpstr>
      <vt:lpstr>Aircraft Safety</vt:lpstr>
      <vt:lpstr>PowerPoint Presentation</vt:lpstr>
      <vt:lpstr>FOD – Foreign Object Debris</vt:lpstr>
      <vt:lpstr>Effects of FOD</vt:lpstr>
      <vt:lpstr>Loose Loads</vt:lpstr>
      <vt:lpstr>Height Limitations</vt:lpstr>
      <vt:lpstr>Geraldton Airport OLS</vt:lpstr>
      <vt:lpstr>No-Go Safety Areas</vt:lpstr>
      <vt:lpstr>Congratulations!</vt:lpstr>
      <vt:lpstr>Custom Show 2</vt:lpstr>
    </vt:vector>
  </TitlesOfParts>
  <Company>CGG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 Kumeroa</dc:creator>
  <cp:lastModifiedBy>Amy Gartner</cp:lastModifiedBy>
  <cp:revision>74</cp:revision>
  <cp:lastPrinted>2017-12-11T03:20:37Z</cp:lastPrinted>
  <dcterms:created xsi:type="dcterms:W3CDTF">2017-03-13T04:13:19Z</dcterms:created>
  <dcterms:modified xsi:type="dcterms:W3CDTF">2024-01-19T04:09:12Z</dcterms:modified>
</cp:coreProperties>
</file>